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xlsb" ContentType="application/vnd.ms-excel.sheet.binary.macroEnabled.12"/>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ags/tag56.xml" ContentType="application/vnd.openxmlformats-officedocument.presentationml.tags+xml"/>
  <Override PartName="/ppt/notesSlides/notesSlide5.xml" ContentType="application/vnd.openxmlformats-officedocument.presentationml.notesSlide+xml"/>
  <Override PartName="/ppt/tags/tag57.xml" ContentType="application/vnd.openxmlformats-officedocument.presentationml.tag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ags/tag58.xml" ContentType="application/vnd.openxmlformats-officedocument.presentationml.tags+xml"/>
  <Override PartName="/ppt/notesSlides/notesSlide6.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tags/tag59.xml" ContentType="application/vnd.openxmlformats-officedocument.presentationml.tags+xml"/>
  <Override PartName="/ppt/tags/tag60.xml" ContentType="application/vnd.openxmlformats-officedocument.presentationml.tags+xml"/>
  <Override PartName="/ppt/notesSlides/notesSlide7.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tags/tag61.xml" ContentType="application/vnd.openxmlformats-officedocument.presentationml.tags+xml"/>
  <Override PartName="/ppt/notesSlides/notesSlide8.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376" r:id="rId3"/>
    <p:sldId id="422" r:id="rId4"/>
    <p:sldId id="423" r:id="rId5"/>
    <p:sldId id="405" r:id="rId6"/>
    <p:sldId id="406" r:id="rId7"/>
    <p:sldId id="386" r:id="rId8"/>
    <p:sldId id="433" r:id="rId9"/>
    <p:sldId id="418" r:id="rId10"/>
    <p:sldId id="420" r:id="rId11"/>
    <p:sldId id="425" r:id="rId12"/>
    <p:sldId id="426" r:id="rId13"/>
    <p:sldId id="427" r:id="rId14"/>
    <p:sldId id="424" r:id="rId15"/>
    <p:sldId id="428" r:id="rId16"/>
    <p:sldId id="429" r:id="rId17"/>
    <p:sldId id="434" r:id="rId18"/>
    <p:sldId id="440" r:id="rId19"/>
    <p:sldId id="431" r:id="rId20"/>
    <p:sldId id="432" r:id="rId21"/>
    <p:sldId id="435" r:id="rId22"/>
    <p:sldId id="437" r:id="rId23"/>
    <p:sldId id="439" r:id="rId24"/>
  </p:sldIdLst>
  <p:sldSz cx="9144000" cy="6858000" type="screen4x3"/>
  <p:notesSz cx="6858000" cy="9144000"/>
  <p:custDataLst>
    <p:tags r:id="rId26"/>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çerik" id="{5C5D6AE0-E3F1-42AC-BFE7-F3F22D95922D}">
          <p14:sldIdLst>
            <p14:sldId id="257"/>
            <p14:sldId id="376"/>
            <p14:sldId id="422"/>
          </p14:sldIdLst>
        </p14:section>
        <p14:section name="Sosyal ve ekonomik yapı" id="{9944C4BF-009F-4D6A-83C6-20731962C2A6}">
          <p14:sldIdLst>
            <p14:sldId id="423"/>
            <p14:sldId id="405"/>
            <p14:sldId id="406"/>
            <p14:sldId id="386"/>
            <p14:sldId id="433"/>
            <p14:sldId id="418"/>
            <p14:sldId id="420"/>
            <p14:sldId id="425"/>
            <p14:sldId id="426"/>
            <p14:sldId id="427"/>
          </p14:sldIdLst>
        </p14:section>
        <p14:section name="Sektörler" id="{E0E03A28-48E9-4FFC-B018-F89C2B49B0A9}">
          <p14:sldIdLst>
            <p14:sldId id="424"/>
            <p14:sldId id="428"/>
            <p14:sldId id="429"/>
            <p14:sldId id="434"/>
            <p14:sldId id="440"/>
            <p14:sldId id="431"/>
            <p14:sldId id="432"/>
            <p14:sldId id="435"/>
            <p14:sldId id="437"/>
            <p14:sldId id="439"/>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0000"/>
    <a:srgbClr val="14316C"/>
    <a:srgbClr val="808080"/>
    <a:srgbClr val="FFDF7F"/>
    <a:srgbClr val="C0C0C0"/>
    <a:srgbClr val="FFC000"/>
    <a:srgbClr val="007434"/>
    <a:srgbClr val="4B6A80"/>
    <a:srgbClr val="A5040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87" autoAdjust="0"/>
    <p:restoredTop sz="91371" autoAdjust="0"/>
  </p:normalViewPr>
  <p:slideViewPr>
    <p:cSldViewPr snapToGrid="0">
      <p:cViewPr>
        <p:scale>
          <a:sx n="66" d="100"/>
          <a:sy n="66" d="100"/>
        </p:scale>
        <p:origin x="-922" y="58"/>
      </p:cViewPr>
      <p:guideLst>
        <p:guide orient="horz" pos="2160"/>
        <p:guide pos="2880"/>
      </p:guideLst>
    </p:cSldViewPr>
  </p:slideViewPr>
  <p:outlineViewPr>
    <p:cViewPr>
      <p:scale>
        <a:sx n="33" d="100"/>
        <a:sy n="33" d="100"/>
      </p:scale>
      <p:origin x="0" y="1022"/>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kili__al__ma_Sayfas_1.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_al__ma_Sayfas_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al__ma_Sayfas_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al__ma_Sayfas_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_al__ma_Sayfas_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_al__ma_Sayfas_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_al__ma_Sayfas_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_al__ma_Sayfas_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_al__ma_Sayfas_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_al__ma_Sayfas_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_al__ma_Sayfas_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kili__al__ma_Sayfas_2.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_al__ma_Sayfas_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_al__ma_Sayfas_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_al__ma_Sayfas_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_al__ma_Sayfas_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_al__ma_Sayfas_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_al__ma_Sayfas_25.xlsx"/></Relationships>
</file>

<file path=ppt/charts/_rels/chart26.xml.rels><?xml version="1.0" encoding="UTF-8" standalone="yes"?>
<Relationships xmlns="http://schemas.openxmlformats.org/package/2006/relationships"><Relationship Id="rId1" Type="http://schemas.openxmlformats.org/officeDocument/2006/relationships/oleObject" Target="../embeddings/oleObject16.bin"/></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_al__ma_Sayfas_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_al__ma_Sayfas_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_al__ma_Sayfas_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kili__al__ma_Sayfas_3.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_al__ma_Sayfas_2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kili__al__ma_Sayfas_4.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kili__al__ma_Sayfas_5.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kili__al__ma_Sayfas_6.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al__ma_Sayfas_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_al__ma_Sayfas_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al__ma_Sayfas_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2389380530973"/>
          <c:y val="0.44753086419753085"/>
          <c:w val="0.75575221238938051"/>
          <c:h val="0.39197530864197533"/>
        </c:manualLayout>
      </c:layout>
      <c:barChart>
        <c:barDir val="col"/>
        <c:grouping val="stacked"/>
        <c:varyColors val="0"/>
        <c:ser>
          <c:idx val="0"/>
          <c:order val="0"/>
          <c:spPr>
            <a:solidFill>
              <a:srgbClr val="002060"/>
            </a:solidFill>
            <a:ln>
              <a:noFill/>
            </a:ln>
          </c:spPr>
          <c:invertIfNegative val="0"/>
          <c:dLbls>
            <c:dLbl>
              <c:idx val="0"/>
              <c:layout>
                <c:manualLayout>
                  <c:x val="0"/>
                  <c:y val="-0.38271604938271603"/>
                </c:manualLayout>
              </c:layout>
              <c:tx>
                <c:rich>
                  <a:bodyPr wrap="none"/>
                  <a:lstStyle/>
                  <a:p>
                    <a:pPr>
                      <a:defRPr sz="1200">
                        <a:solidFill>
                          <a:schemeClr val="tx1"/>
                        </a:solidFill>
                        <a:latin typeface="+mn-lt"/>
                        <a:ea typeface="+mn-ea"/>
                        <a:cs typeface="+mn-cs"/>
                      </a:defRPr>
                    </a:pPr>
                    <a:r>
                      <a:rPr lang="tr-TR" dirty="0" smtClean="0"/>
                      <a:t>746</a:t>
                    </a:r>
                    <a:endParaRPr lang="en-US" dirty="0"/>
                  </a:p>
                </c:rich>
              </c:tx>
              <c:numFmt formatCode="#,##0.0;&quot;-&quot;#,##0.0" sourceLinked="0"/>
              <c:spPr>
                <a:noFill/>
                <a:ln>
                  <a:noFill/>
                </a:ln>
              </c:spPr>
              <c:dLblPos val="ctr"/>
              <c:showLegendKey val="0"/>
              <c:showVal val="1"/>
              <c:showCatName val="0"/>
              <c:showSerName val="0"/>
              <c:showPercent val="0"/>
              <c:showBubbleSize val="0"/>
            </c:dLbl>
            <c:dLbl>
              <c:idx val="1"/>
              <c:layout>
                <c:manualLayout>
                  <c:x val="0"/>
                  <c:y val="-0.42592592592592593"/>
                </c:manualLayout>
              </c:layout>
              <c:tx>
                <c:rich>
                  <a:bodyPr wrap="none"/>
                  <a:lstStyle/>
                  <a:p>
                    <a:pPr>
                      <a:defRPr sz="1200">
                        <a:solidFill>
                          <a:schemeClr val="tx1"/>
                        </a:solidFill>
                        <a:latin typeface="+mn-lt"/>
                        <a:ea typeface="+mn-ea"/>
                        <a:cs typeface="+mn-cs"/>
                      </a:defRPr>
                    </a:pPr>
                    <a:r>
                      <a:rPr lang="tr-TR" dirty="0" smtClean="0"/>
                      <a:t>855</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950-4729-A948-541DDF376B6E}"/>
                </c:ext>
                <c:ext xmlns:c15="http://schemas.microsoft.com/office/drawing/2012/chart" uri="{CE6537A1-D6FC-4f65-9D91-7224C49458BB}">
                  <c15:spPr xmlns:c15="http://schemas.microsoft.com/office/drawing/2012/chart">
                    <a:prstGeom prst="rect">
                      <a:avLst/>
                    </a:prstGeom>
                  </c15:spPr>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General</c:formatCode>
                <c:ptCount val="2"/>
                <c:pt idx="0">
                  <c:v>2.4398759999999999</c:v>
                </c:pt>
                <c:pt idx="1">
                  <c:v>3.1018330000000001</c:v>
                </c:pt>
              </c:numCache>
            </c:numRef>
          </c:val>
          <c:extLst xmlns:c16r2="http://schemas.microsoft.com/office/drawing/2015/06/chart">
            <c:ext xmlns:c16="http://schemas.microsoft.com/office/drawing/2014/chart" uri="{C3380CC4-5D6E-409C-BE32-E72D297353CC}">
              <c16:uniqueId val="{00000002-B950-4729-A948-541DDF376B6E}"/>
            </c:ext>
          </c:extLst>
        </c:ser>
        <c:dLbls>
          <c:showLegendKey val="0"/>
          <c:showVal val="0"/>
          <c:showCatName val="0"/>
          <c:showSerName val="0"/>
          <c:showPercent val="0"/>
          <c:showBubbleSize val="0"/>
        </c:dLbls>
        <c:gapWidth val="80"/>
        <c:overlap val="100"/>
        <c:axId val="47752192"/>
        <c:axId val="86531392"/>
      </c:barChart>
      <c:catAx>
        <c:axId val="4775219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86531392"/>
        <c:crosses val="min"/>
        <c:auto val="0"/>
        <c:lblAlgn val="ctr"/>
        <c:lblOffset val="100"/>
        <c:noMultiLvlLbl val="0"/>
      </c:catAx>
      <c:valAx>
        <c:axId val="86531392"/>
        <c:scaling>
          <c:orientation val="minMax"/>
          <c:max val="3.1018330000000001"/>
          <c:min val="0"/>
        </c:scaling>
        <c:delete val="1"/>
        <c:axPos val="l"/>
        <c:numFmt formatCode="General" sourceLinked="1"/>
        <c:majorTickMark val="out"/>
        <c:minorTickMark val="none"/>
        <c:tickLblPos val="nextTo"/>
        <c:crossAx val="47752192"/>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74580114105455"/>
          <c:y val="4.5203849518810152E-2"/>
          <c:w val="0.50435874212906484"/>
          <c:h val="0.73219130941965582"/>
        </c:manualLayout>
      </c:layout>
      <c:lineChart>
        <c:grouping val="standard"/>
        <c:varyColors val="0"/>
        <c:ser>
          <c:idx val="0"/>
          <c:order val="0"/>
          <c:tx>
            <c:strRef>
              <c:f>İhracat!$B$3</c:f>
              <c:strCache>
                <c:ptCount val="1"/>
                <c:pt idx="0">
                  <c:v>İhracat</c:v>
                </c:pt>
              </c:strCache>
            </c:strRef>
          </c:tx>
          <c:spPr>
            <a:ln>
              <a:solidFill>
                <a:srgbClr val="C00000"/>
              </a:solidFill>
            </a:ln>
          </c:spPr>
          <c:marker>
            <c:symbol val="none"/>
          </c:marker>
          <c:cat>
            <c:numRef>
              <c:f>İhracat!$A$12:$A$19</c:f>
              <c:numCache>
                <c:formatCode>General</c:formatCode>
                <c:ptCount val="8"/>
                <c:pt idx="0">
                  <c:v>2013</c:v>
                </c:pt>
                <c:pt idx="1">
                  <c:v>2014</c:v>
                </c:pt>
                <c:pt idx="2">
                  <c:v>2015</c:v>
                </c:pt>
                <c:pt idx="3">
                  <c:v>2016</c:v>
                </c:pt>
                <c:pt idx="4">
                  <c:v>2017</c:v>
                </c:pt>
                <c:pt idx="5">
                  <c:v>2018</c:v>
                </c:pt>
                <c:pt idx="6">
                  <c:v>2019</c:v>
                </c:pt>
                <c:pt idx="7">
                  <c:v>2020</c:v>
                </c:pt>
              </c:numCache>
            </c:numRef>
          </c:cat>
          <c:val>
            <c:numRef>
              <c:f>İhracat!$B$12:$B$19</c:f>
              <c:numCache>
                <c:formatCode>General</c:formatCode>
                <c:ptCount val="8"/>
                <c:pt idx="0">
                  <c:v>1091116.8799999999</c:v>
                </c:pt>
                <c:pt idx="1">
                  <c:v>975262.70799999998</c:v>
                </c:pt>
                <c:pt idx="2">
                  <c:v>913616.35599999991</c:v>
                </c:pt>
                <c:pt idx="3">
                  <c:v>923367.56500000006</c:v>
                </c:pt>
                <c:pt idx="4">
                  <c:v>982816.30700000015</c:v>
                </c:pt>
                <c:pt idx="5">
                  <c:v>905275.674</c:v>
                </c:pt>
                <c:pt idx="6">
                  <c:v>832736.26899999997</c:v>
                </c:pt>
                <c:pt idx="7">
                  <c:v>962956.61800000002</c:v>
                </c:pt>
              </c:numCache>
            </c:numRef>
          </c:val>
          <c:smooth val="0"/>
        </c:ser>
        <c:ser>
          <c:idx val="1"/>
          <c:order val="1"/>
          <c:tx>
            <c:strRef>
              <c:f>İhracat!$C$3</c:f>
              <c:strCache>
                <c:ptCount val="1"/>
                <c:pt idx="0">
                  <c:v>İthalât</c:v>
                </c:pt>
              </c:strCache>
            </c:strRef>
          </c:tx>
          <c:marker>
            <c:symbol val="none"/>
          </c:marker>
          <c:cat>
            <c:numRef>
              <c:f>İhracat!$A$12:$A$19</c:f>
              <c:numCache>
                <c:formatCode>General</c:formatCode>
                <c:ptCount val="8"/>
                <c:pt idx="0">
                  <c:v>2013</c:v>
                </c:pt>
                <c:pt idx="1">
                  <c:v>2014</c:v>
                </c:pt>
                <c:pt idx="2">
                  <c:v>2015</c:v>
                </c:pt>
                <c:pt idx="3">
                  <c:v>2016</c:v>
                </c:pt>
                <c:pt idx="4">
                  <c:v>2017</c:v>
                </c:pt>
                <c:pt idx="5">
                  <c:v>2018</c:v>
                </c:pt>
                <c:pt idx="6">
                  <c:v>2019</c:v>
                </c:pt>
                <c:pt idx="7">
                  <c:v>2020</c:v>
                </c:pt>
              </c:numCache>
            </c:numRef>
          </c:cat>
          <c:val>
            <c:numRef>
              <c:f>İhracat!$C$12:$C$19</c:f>
              <c:numCache>
                <c:formatCode>General</c:formatCode>
                <c:ptCount val="8"/>
                <c:pt idx="0">
                  <c:v>122885.351</c:v>
                </c:pt>
                <c:pt idx="1">
                  <c:v>149788.75</c:v>
                </c:pt>
                <c:pt idx="2">
                  <c:v>104441.539</c:v>
                </c:pt>
                <c:pt idx="3">
                  <c:v>101531.58100000001</c:v>
                </c:pt>
                <c:pt idx="4">
                  <c:v>153438.383</c:v>
                </c:pt>
                <c:pt idx="5">
                  <c:v>151829.361</c:v>
                </c:pt>
                <c:pt idx="6">
                  <c:v>261591.74099999998</c:v>
                </c:pt>
                <c:pt idx="7">
                  <c:v>327560.51799999998</c:v>
                </c:pt>
              </c:numCache>
            </c:numRef>
          </c:val>
          <c:smooth val="0"/>
        </c:ser>
        <c:dLbls>
          <c:showLegendKey val="0"/>
          <c:showVal val="0"/>
          <c:showCatName val="0"/>
          <c:showSerName val="0"/>
          <c:showPercent val="0"/>
          <c:showBubbleSize val="0"/>
        </c:dLbls>
        <c:marker val="1"/>
        <c:smooth val="0"/>
        <c:axId val="155573248"/>
        <c:axId val="47907968"/>
      </c:lineChart>
      <c:catAx>
        <c:axId val="155573248"/>
        <c:scaling>
          <c:orientation val="minMax"/>
        </c:scaling>
        <c:delete val="0"/>
        <c:axPos val="b"/>
        <c:numFmt formatCode="General" sourceLinked="1"/>
        <c:majorTickMark val="out"/>
        <c:minorTickMark val="none"/>
        <c:tickLblPos val="nextTo"/>
        <c:crossAx val="47907968"/>
        <c:crosses val="autoZero"/>
        <c:auto val="1"/>
        <c:lblAlgn val="ctr"/>
        <c:lblOffset val="100"/>
        <c:noMultiLvlLbl val="0"/>
      </c:catAx>
      <c:valAx>
        <c:axId val="47907968"/>
        <c:scaling>
          <c:orientation val="minMax"/>
        </c:scaling>
        <c:delete val="0"/>
        <c:axPos val="l"/>
        <c:majorGridlines/>
        <c:numFmt formatCode="General" sourceLinked="1"/>
        <c:majorTickMark val="out"/>
        <c:minorTickMark val="none"/>
        <c:tickLblPos val="nextTo"/>
        <c:crossAx val="15557324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İhracat!$E$3</c:f>
              <c:strCache>
                <c:ptCount val="1"/>
                <c:pt idx="0">
                  <c:v>İhracat</c:v>
                </c:pt>
              </c:strCache>
            </c:strRef>
          </c:tx>
          <c:spPr>
            <a:ln>
              <a:solidFill>
                <a:srgbClr val="A40000"/>
              </a:solidFill>
            </a:ln>
          </c:spPr>
          <c:marker>
            <c:symbol val="none"/>
          </c:marker>
          <c:cat>
            <c:numRef>
              <c:f>İhracat!$A$12:$A$19</c:f>
              <c:numCache>
                <c:formatCode>General</c:formatCode>
                <c:ptCount val="8"/>
                <c:pt idx="0">
                  <c:v>2013</c:v>
                </c:pt>
                <c:pt idx="1">
                  <c:v>2014</c:v>
                </c:pt>
                <c:pt idx="2">
                  <c:v>2015</c:v>
                </c:pt>
                <c:pt idx="3">
                  <c:v>2016</c:v>
                </c:pt>
                <c:pt idx="4">
                  <c:v>2017</c:v>
                </c:pt>
                <c:pt idx="5">
                  <c:v>2018</c:v>
                </c:pt>
                <c:pt idx="6">
                  <c:v>2019</c:v>
                </c:pt>
                <c:pt idx="7">
                  <c:v>2020</c:v>
                </c:pt>
              </c:numCache>
            </c:numRef>
          </c:cat>
          <c:val>
            <c:numRef>
              <c:f>İhracat!$E$12:$E$19</c:f>
              <c:numCache>
                <c:formatCode>General</c:formatCode>
                <c:ptCount val="8"/>
                <c:pt idx="0">
                  <c:v>9785.2639999999992</c:v>
                </c:pt>
                <c:pt idx="1">
                  <c:v>1367.963</c:v>
                </c:pt>
                <c:pt idx="2">
                  <c:v>13052.668</c:v>
                </c:pt>
                <c:pt idx="3">
                  <c:v>133296.39799999999</c:v>
                </c:pt>
                <c:pt idx="4">
                  <c:v>27990.362000000005</c:v>
                </c:pt>
                <c:pt idx="5">
                  <c:v>19761.75</c:v>
                </c:pt>
                <c:pt idx="6">
                  <c:v>39485.152000000002</c:v>
                </c:pt>
                <c:pt idx="7">
                  <c:v>75151.450000000012</c:v>
                </c:pt>
              </c:numCache>
            </c:numRef>
          </c:val>
          <c:smooth val="0"/>
        </c:ser>
        <c:ser>
          <c:idx val="1"/>
          <c:order val="1"/>
          <c:tx>
            <c:strRef>
              <c:f>İhracat!$F$3</c:f>
              <c:strCache>
                <c:ptCount val="1"/>
                <c:pt idx="0">
                  <c:v>İthalât</c:v>
                </c:pt>
              </c:strCache>
            </c:strRef>
          </c:tx>
          <c:marker>
            <c:symbol val="none"/>
          </c:marker>
          <c:cat>
            <c:numRef>
              <c:f>İhracat!$A$12:$A$19</c:f>
              <c:numCache>
                <c:formatCode>General</c:formatCode>
                <c:ptCount val="8"/>
                <c:pt idx="0">
                  <c:v>2013</c:v>
                </c:pt>
                <c:pt idx="1">
                  <c:v>2014</c:v>
                </c:pt>
                <c:pt idx="2">
                  <c:v>2015</c:v>
                </c:pt>
                <c:pt idx="3">
                  <c:v>2016</c:v>
                </c:pt>
                <c:pt idx="4">
                  <c:v>2017</c:v>
                </c:pt>
                <c:pt idx="5">
                  <c:v>2018</c:v>
                </c:pt>
                <c:pt idx="6">
                  <c:v>2019</c:v>
                </c:pt>
                <c:pt idx="7">
                  <c:v>2020</c:v>
                </c:pt>
              </c:numCache>
            </c:numRef>
          </c:cat>
          <c:val>
            <c:numRef>
              <c:f>İhracat!$F$12:$F$19</c:f>
              <c:numCache>
                <c:formatCode>General</c:formatCode>
                <c:ptCount val="8"/>
                <c:pt idx="0">
                  <c:v>5259.3140000000003</c:v>
                </c:pt>
                <c:pt idx="1">
                  <c:v>11719.286000000002</c:v>
                </c:pt>
                <c:pt idx="2">
                  <c:v>7550.25</c:v>
                </c:pt>
                <c:pt idx="3">
                  <c:v>97929.782000000007</c:v>
                </c:pt>
                <c:pt idx="4">
                  <c:v>11816.579000000002</c:v>
                </c:pt>
                <c:pt idx="5">
                  <c:v>40564.527999999998</c:v>
                </c:pt>
                <c:pt idx="6">
                  <c:v>25943.584000000003</c:v>
                </c:pt>
                <c:pt idx="7">
                  <c:v>13886.534</c:v>
                </c:pt>
              </c:numCache>
            </c:numRef>
          </c:val>
          <c:smooth val="0"/>
        </c:ser>
        <c:dLbls>
          <c:showLegendKey val="0"/>
          <c:showVal val="0"/>
          <c:showCatName val="0"/>
          <c:showSerName val="0"/>
          <c:showPercent val="0"/>
          <c:showBubbleSize val="0"/>
        </c:dLbls>
        <c:marker val="1"/>
        <c:smooth val="0"/>
        <c:axId val="155534848"/>
        <c:axId val="47912000"/>
      </c:lineChart>
      <c:catAx>
        <c:axId val="155534848"/>
        <c:scaling>
          <c:orientation val="minMax"/>
        </c:scaling>
        <c:delete val="0"/>
        <c:axPos val="b"/>
        <c:numFmt formatCode="General" sourceLinked="1"/>
        <c:majorTickMark val="out"/>
        <c:minorTickMark val="none"/>
        <c:tickLblPos val="nextTo"/>
        <c:crossAx val="47912000"/>
        <c:crosses val="autoZero"/>
        <c:auto val="1"/>
        <c:lblAlgn val="ctr"/>
        <c:lblOffset val="100"/>
        <c:noMultiLvlLbl val="0"/>
      </c:catAx>
      <c:valAx>
        <c:axId val="47912000"/>
        <c:scaling>
          <c:orientation val="minMax"/>
        </c:scaling>
        <c:delete val="0"/>
        <c:axPos val="l"/>
        <c:majorGridlines/>
        <c:numFmt formatCode="General" sourceLinked="1"/>
        <c:majorTickMark val="out"/>
        <c:minorTickMark val="none"/>
        <c:tickLblPos val="nextTo"/>
        <c:crossAx val="15553484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İhracat!$H$3</c:f>
              <c:strCache>
                <c:ptCount val="1"/>
                <c:pt idx="0">
                  <c:v>İhracat</c:v>
                </c:pt>
              </c:strCache>
            </c:strRef>
          </c:tx>
          <c:spPr>
            <a:ln>
              <a:solidFill>
                <a:srgbClr val="14316C"/>
              </a:solidFill>
            </a:ln>
          </c:spPr>
          <c:marker>
            <c:symbol val="none"/>
          </c:marker>
          <c:cat>
            <c:numRef>
              <c:f>İhracat!$A$12:$A$19</c:f>
              <c:numCache>
                <c:formatCode>General</c:formatCode>
                <c:ptCount val="8"/>
                <c:pt idx="0">
                  <c:v>2013</c:v>
                </c:pt>
                <c:pt idx="1">
                  <c:v>2014</c:v>
                </c:pt>
                <c:pt idx="2">
                  <c:v>2015</c:v>
                </c:pt>
                <c:pt idx="3">
                  <c:v>2016</c:v>
                </c:pt>
                <c:pt idx="4">
                  <c:v>2017</c:v>
                </c:pt>
                <c:pt idx="5">
                  <c:v>2018</c:v>
                </c:pt>
                <c:pt idx="6">
                  <c:v>2019</c:v>
                </c:pt>
                <c:pt idx="7">
                  <c:v>2020</c:v>
                </c:pt>
              </c:numCache>
            </c:numRef>
          </c:cat>
          <c:val>
            <c:numRef>
              <c:f>İhracat!$H$12:$H$19</c:f>
              <c:numCache>
                <c:formatCode>General</c:formatCode>
                <c:ptCount val="8"/>
                <c:pt idx="0">
                  <c:v>44646.250999999997</c:v>
                </c:pt>
                <c:pt idx="1">
                  <c:v>46655.439999999995</c:v>
                </c:pt>
                <c:pt idx="2">
                  <c:v>32114.421999999995</c:v>
                </c:pt>
                <c:pt idx="3">
                  <c:v>26923.807999999997</c:v>
                </c:pt>
                <c:pt idx="4">
                  <c:v>47866.687999999995</c:v>
                </c:pt>
                <c:pt idx="5">
                  <c:v>44443.134999999995</c:v>
                </c:pt>
                <c:pt idx="6">
                  <c:v>35728.152000000002</c:v>
                </c:pt>
                <c:pt idx="7">
                  <c:v>36852.49</c:v>
                </c:pt>
              </c:numCache>
            </c:numRef>
          </c:val>
          <c:smooth val="0"/>
        </c:ser>
        <c:ser>
          <c:idx val="1"/>
          <c:order val="1"/>
          <c:tx>
            <c:strRef>
              <c:f>İhracat!$I$3</c:f>
              <c:strCache>
                <c:ptCount val="1"/>
                <c:pt idx="0">
                  <c:v>İthalât</c:v>
                </c:pt>
              </c:strCache>
            </c:strRef>
          </c:tx>
          <c:spPr>
            <a:ln>
              <a:solidFill>
                <a:srgbClr val="A40000"/>
              </a:solidFill>
            </a:ln>
          </c:spPr>
          <c:marker>
            <c:symbol val="none"/>
          </c:marker>
          <c:cat>
            <c:numRef>
              <c:f>İhracat!$A$12:$A$19</c:f>
              <c:numCache>
                <c:formatCode>General</c:formatCode>
                <c:ptCount val="8"/>
                <c:pt idx="0">
                  <c:v>2013</c:v>
                </c:pt>
                <c:pt idx="1">
                  <c:v>2014</c:v>
                </c:pt>
                <c:pt idx="2">
                  <c:v>2015</c:v>
                </c:pt>
                <c:pt idx="3">
                  <c:v>2016</c:v>
                </c:pt>
                <c:pt idx="4">
                  <c:v>2017</c:v>
                </c:pt>
                <c:pt idx="5">
                  <c:v>2018</c:v>
                </c:pt>
                <c:pt idx="6">
                  <c:v>2019</c:v>
                </c:pt>
                <c:pt idx="7">
                  <c:v>2020</c:v>
                </c:pt>
              </c:numCache>
            </c:numRef>
          </c:cat>
          <c:val>
            <c:numRef>
              <c:f>İhracat!$I$12:$I$19</c:f>
              <c:numCache>
                <c:formatCode>General</c:formatCode>
                <c:ptCount val="8"/>
                <c:pt idx="0">
                  <c:v>31400.586000000003</c:v>
                </c:pt>
                <c:pt idx="1">
                  <c:v>29521.846999999998</c:v>
                </c:pt>
                <c:pt idx="2">
                  <c:v>24015.719000000005</c:v>
                </c:pt>
                <c:pt idx="3">
                  <c:v>36750.030999999995</c:v>
                </c:pt>
                <c:pt idx="4">
                  <c:v>147832.383</c:v>
                </c:pt>
                <c:pt idx="5">
                  <c:v>68855.85000000002</c:v>
                </c:pt>
                <c:pt idx="6">
                  <c:v>40406.624000000003</c:v>
                </c:pt>
                <c:pt idx="7">
                  <c:v>42536.891000000003</c:v>
                </c:pt>
              </c:numCache>
            </c:numRef>
          </c:val>
          <c:smooth val="0"/>
        </c:ser>
        <c:dLbls>
          <c:showLegendKey val="0"/>
          <c:showVal val="0"/>
          <c:showCatName val="0"/>
          <c:showSerName val="0"/>
          <c:showPercent val="0"/>
          <c:showBubbleSize val="0"/>
        </c:dLbls>
        <c:marker val="1"/>
        <c:smooth val="0"/>
        <c:axId val="156620288"/>
        <c:axId val="86545472"/>
      </c:lineChart>
      <c:catAx>
        <c:axId val="156620288"/>
        <c:scaling>
          <c:orientation val="minMax"/>
        </c:scaling>
        <c:delete val="0"/>
        <c:axPos val="b"/>
        <c:numFmt formatCode="General" sourceLinked="1"/>
        <c:majorTickMark val="out"/>
        <c:minorTickMark val="none"/>
        <c:tickLblPos val="nextTo"/>
        <c:crossAx val="86545472"/>
        <c:crosses val="autoZero"/>
        <c:auto val="1"/>
        <c:lblAlgn val="ctr"/>
        <c:lblOffset val="100"/>
        <c:noMultiLvlLbl val="0"/>
      </c:catAx>
      <c:valAx>
        <c:axId val="86545472"/>
        <c:scaling>
          <c:orientation val="minMax"/>
        </c:scaling>
        <c:delete val="0"/>
        <c:axPos val="l"/>
        <c:majorGridlines/>
        <c:numFmt formatCode="General" sourceLinked="1"/>
        <c:majorTickMark val="out"/>
        <c:minorTickMark val="none"/>
        <c:tickLblPos val="nextTo"/>
        <c:crossAx val="15662028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İhracat!$K$3</c:f>
              <c:strCache>
                <c:ptCount val="1"/>
                <c:pt idx="0">
                  <c:v>İhracat</c:v>
                </c:pt>
              </c:strCache>
            </c:strRef>
          </c:tx>
          <c:spPr>
            <a:ln>
              <a:solidFill>
                <a:srgbClr val="A40000"/>
              </a:solidFill>
            </a:ln>
          </c:spPr>
          <c:marker>
            <c:symbol val="none"/>
          </c:marker>
          <c:cat>
            <c:numRef>
              <c:f>İhracat!$A$12:$A$19</c:f>
              <c:numCache>
                <c:formatCode>General</c:formatCode>
                <c:ptCount val="8"/>
                <c:pt idx="0">
                  <c:v>2013</c:v>
                </c:pt>
                <c:pt idx="1">
                  <c:v>2014</c:v>
                </c:pt>
                <c:pt idx="2">
                  <c:v>2015</c:v>
                </c:pt>
                <c:pt idx="3">
                  <c:v>2016</c:v>
                </c:pt>
                <c:pt idx="4">
                  <c:v>2017</c:v>
                </c:pt>
                <c:pt idx="5">
                  <c:v>2018</c:v>
                </c:pt>
                <c:pt idx="6">
                  <c:v>2019</c:v>
                </c:pt>
                <c:pt idx="7">
                  <c:v>2020</c:v>
                </c:pt>
              </c:numCache>
            </c:numRef>
          </c:cat>
          <c:val>
            <c:numRef>
              <c:f>İhracat!$K$12:$K$19</c:f>
              <c:numCache>
                <c:formatCode>General</c:formatCode>
                <c:ptCount val="8"/>
                <c:pt idx="0">
                  <c:v>1140825.0759999999</c:v>
                </c:pt>
                <c:pt idx="1">
                  <c:v>770362.02300000004</c:v>
                </c:pt>
                <c:pt idx="2">
                  <c:v>578779.43200000015</c:v>
                </c:pt>
                <c:pt idx="3">
                  <c:v>475613.78899999999</c:v>
                </c:pt>
                <c:pt idx="4">
                  <c:v>567564.53399999999</c:v>
                </c:pt>
                <c:pt idx="5">
                  <c:v>429143.22700000001</c:v>
                </c:pt>
                <c:pt idx="6">
                  <c:v>464039.21</c:v>
                </c:pt>
                <c:pt idx="7">
                  <c:v>642200.20700000005</c:v>
                </c:pt>
              </c:numCache>
            </c:numRef>
          </c:val>
          <c:smooth val="0"/>
        </c:ser>
        <c:ser>
          <c:idx val="1"/>
          <c:order val="1"/>
          <c:tx>
            <c:strRef>
              <c:f>İhracat!$L$3</c:f>
              <c:strCache>
                <c:ptCount val="1"/>
                <c:pt idx="0">
                  <c:v>İthalât</c:v>
                </c:pt>
              </c:strCache>
            </c:strRef>
          </c:tx>
          <c:marker>
            <c:symbol val="none"/>
          </c:marker>
          <c:cat>
            <c:numRef>
              <c:f>İhracat!$A$12:$A$19</c:f>
              <c:numCache>
                <c:formatCode>General</c:formatCode>
                <c:ptCount val="8"/>
                <c:pt idx="0">
                  <c:v>2013</c:v>
                </c:pt>
                <c:pt idx="1">
                  <c:v>2014</c:v>
                </c:pt>
                <c:pt idx="2">
                  <c:v>2015</c:v>
                </c:pt>
                <c:pt idx="3">
                  <c:v>2016</c:v>
                </c:pt>
                <c:pt idx="4">
                  <c:v>2017</c:v>
                </c:pt>
                <c:pt idx="5">
                  <c:v>2018</c:v>
                </c:pt>
                <c:pt idx="6">
                  <c:v>2019</c:v>
                </c:pt>
                <c:pt idx="7">
                  <c:v>2020</c:v>
                </c:pt>
              </c:numCache>
            </c:numRef>
          </c:cat>
          <c:val>
            <c:numRef>
              <c:f>İhracat!$L$12:$L$19</c:f>
              <c:numCache>
                <c:formatCode>General</c:formatCode>
                <c:ptCount val="8"/>
                <c:pt idx="0">
                  <c:v>208812.72000000003</c:v>
                </c:pt>
                <c:pt idx="1">
                  <c:v>104908.57399999999</c:v>
                </c:pt>
                <c:pt idx="2">
                  <c:v>93824.269</c:v>
                </c:pt>
                <c:pt idx="3">
                  <c:v>89481.437999999995</c:v>
                </c:pt>
                <c:pt idx="4">
                  <c:v>83195.302999999985</c:v>
                </c:pt>
                <c:pt idx="5">
                  <c:v>46718.767</c:v>
                </c:pt>
                <c:pt idx="6">
                  <c:v>69204.953999999998</c:v>
                </c:pt>
                <c:pt idx="7">
                  <c:v>60877.754000000008</c:v>
                </c:pt>
              </c:numCache>
            </c:numRef>
          </c:val>
          <c:smooth val="0"/>
        </c:ser>
        <c:dLbls>
          <c:showLegendKey val="0"/>
          <c:showVal val="0"/>
          <c:showCatName val="0"/>
          <c:showSerName val="0"/>
          <c:showPercent val="0"/>
          <c:showBubbleSize val="0"/>
        </c:dLbls>
        <c:marker val="1"/>
        <c:smooth val="0"/>
        <c:axId val="155535872"/>
        <c:axId val="118731840"/>
      </c:lineChart>
      <c:catAx>
        <c:axId val="155535872"/>
        <c:scaling>
          <c:orientation val="minMax"/>
        </c:scaling>
        <c:delete val="0"/>
        <c:axPos val="b"/>
        <c:numFmt formatCode="General" sourceLinked="1"/>
        <c:majorTickMark val="out"/>
        <c:minorTickMark val="none"/>
        <c:tickLblPos val="nextTo"/>
        <c:crossAx val="118731840"/>
        <c:crosses val="autoZero"/>
        <c:auto val="1"/>
        <c:lblAlgn val="ctr"/>
        <c:lblOffset val="100"/>
        <c:noMultiLvlLbl val="0"/>
      </c:catAx>
      <c:valAx>
        <c:axId val="118731840"/>
        <c:scaling>
          <c:orientation val="minMax"/>
        </c:scaling>
        <c:delete val="0"/>
        <c:axPos val="l"/>
        <c:majorGridlines/>
        <c:numFmt formatCode="General" sourceLinked="1"/>
        <c:majorTickMark val="out"/>
        <c:minorTickMark val="none"/>
        <c:tickLblPos val="nextTo"/>
        <c:crossAx val="15553587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a:t>Sigortalı Ücretli </a:t>
            </a:r>
            <a:r>
              <a:rPr lang="en-US"/>
              <a:t>Çalışan Sayısı</a:t>
            </a:r>
          </a:p>
        </c:rich>
      </c:tx>
      <c:layout/>
      <c:overlay val="0"/>
    </c:title>
    <c:autoTitleDeleted val="0"/>
    <c:plotArea>
      <c:layout/>
      <c:lineChart>
        <c:grouping val="standard"/>
        <c:varyColors val="0"/>
        <c:ser>
          <c:idx val="0"/>
          <c:order val="0"/>
          <c:tx>
            <c:v>Çalışan Sayısı</c:v>
          </c:tx>
          <c:spPr>
            <a:ln>
              <a:solidFill>
                <a:srgbClr val="A40000"/>
              </a:solidFill>
            </a:ln>
          </c:spPr>
          <c:marker>
            <c:symbol val="none"/>
          </c:marker>
          <c:cat>
            <c:numRef>
              <c:f>'4A İl'!$DJ$1:$EP$1</c:f>
              <c:numCache>
                <c:formatCode>mmm\-yy</c:formatCode>
                <c:ptCount val="13"/>
                <c:pt idx="0">
                  <c:v>43101</c:v>
                </c:pt>
                <c:pt idx="1">
                  <c:v>43191</c:v>
                </c:pt>
                <c:pt idx="2">
                  <c:v>43282</c:v>
                </c:pt>
                <c:pt idx="3">
                  <c:v>43374</c:v>
                </c:pt>
                <c:pt idx="4">
                  <c:v>43466</c:v>
                </c:pt>
                <c:pt idx="5">
                  <c:v>43556</c:v>
                </c:pt>
                <c:pt idx="6">
                  <c:v>43647</c:v>
                </c:pt>
                <c:pt idx="7">
                  <c:v>43739</c:v>
                </c:pt>
                <c:pt idx="8">
                  <c:v>43831</c:v>
                </c:pt>
                <c:pt idx="9">
                  <c:v>43922</c:v>
                </c:pt>
                <c:pt idx="10">
                  <c:v>44013</c:v>
                </c:pt>
                <c:pt idx="11">
                  <c:v>44105</c:v>
                </c:pt>
                <c:pt idx="12">
                  <c:v>44197</c:v>
                </c:pt>
              </c:numCache>
            </c:numRef>
          </c:cat>
          <c:val>
            <c:numRef>
              <c:f>'4A İl'!$DJ$2:$EP$2</c:f>
              <c:numCache>
                <c:formatCode>#,##0</c:formatCode>
                <c:ptCount val="13"/>
                <c:pt idx="0">
                  <c:v>77783</c:v>
                </c:pt>
                <c:pt idx="1">
                  <c:v>75442</c:v>
                </c:pt>
                <c:pt idx="2">
                  <c:v>73463</c:v>
                </c:pt>
                <c:pt idx="3">
                  <c:v>80662</c:v>
                </c:pt>
                <c:pt idx="4">
                  <c:v>76752</c:v>
                </c:pt>
                <c:pt idx="5">
                  <c:v>79535</c:v>
                </c:pt>
                <c:pt idx="6">
                  <c:v>74251</c:v>
                </c:pt>
                <c:pt idx="7">
                  <c:v>82601</c:v>
                </c:pt>
                <c:pt idx="8">
                  <c:v>83749</c:v>
                </c:pt>
                <c:pt idx="9">
                  <c:v>83061</c:v>
                </c:pt>
                <c:pt idx="10">
                  <c:v>84991</c:v>
                </c:pt>
                <c:pt idx="11">
                  <c:v>94431</c:v>
                </c:pt>
                <c:pt idx="12" formatCode="General">
                  <c:v>95210</c:v>
                </c:pt>
              </c:numCache>
            </c:numRef>
          </c:val>
          <c:smooth val="0"/>
        </c:ser>
        <c:dLbls>
          <c:showLegendKey val="0"/>
          <c:showVal val="0"/>
          <c:showCatName val="0"/>
          <c:showSerName val="0"/>
          <c:showPercent val="0"/>
          <c:showBubbleSize val="0"/>
        </c:dLbls>
        <c:marker val="1"/>
        <c:smooth val="0"/>
        <c:axId val="167985664"/>
        <c:axId val="72134592"/>
      </c:lineChart>
      <c:dateAx>
        <c:axId val="167985664"/>
        <c:scaling>
          <c:orientation val="minMax"/>
        </c:scaling>
        <c:delete val="0"/>
        <c:axPos val="b"/>
        <c:numFmt formatCode="mmm\-yy" sourceLinked="1"/>
        <c:majorTickMark val="out"/>
        <c:minorTickMark val="none"/>
        <c:tickLblPos val="nextTo"/>
        <c:crossAx val="72134592"/>
        <c:crosses val="autoZero"/>
        <c:auto val="1"/>
        <c:lblOffset val="100"/>
        <c:baseTimeUnit val="months"/>
      </c:dateAx>
      <c:valAx>
        <c:axId val="72134592"/>
        <c:scaling>
          <c:orientation val="minMax"/>
        </c:scaling>
        <c:delete val="0"/>
        <c:axPos val="l"/>
        <c:majorGridlines/>
        <c:numFmt formatCode="#,##0" sourceLinked="1"/>
        <c:majorTickMark val="out"/>
        <c:minorTickMark val="none"/>
        <c:tickLblPos val="nextTo"/>
        <c:crossAx val="16798566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lineChart>
        <c:grouping val="standard"/>
        <c:varyColors val="0"/>
        <c:ser>
          <c:idx val="0"/>
          <c:order val="0"/>
          <c:tx>
            <c:v>Kamu Çalışan Sayısı</c:v>
          </c:tx>
          <c:spPr>
            <a:ln>
              <a:solidFill>
                <a:srgbClr val="A40000"/>
              </a:solidFill>
            </a:ln>
          </c:spPr>
          <c:marker>
            <c:symbol val="none"/>
          </c:marker>
          <c:cat>
            <c:numRef>
              <c:f>'4C Kamu'!$DJ$1:$ET$1</c:f>
              <c:numCache>
                <c:formatCode>mmm\-yy</c:formatCode>
                <c:ptCount val="13"/>
                <c:pt idx="0">
                  <c:v>43101</c:v>
                </c:pt>
                <c:pt idx="1">
                  <c:v>43191</c:v>
                </c:pt>
                <c:pt idx="2">
                  <c:v>43282</c:v>
                </c:pt>
                <c:pt idx="3">
                  <c:v>43374</c:v>
                </c:pt>
                <c:pt idx="4">
                  <c:v>43466</c:v>
                </c:pt>
                <c:pt idx="5">
                  <c:v>43556</c:v>
                </c:pt>
                <c:pt idx="6">
                  <c:v>43647</c:v>
                </c:pt>
                <c:pt idx="7">
                  <c:v>43739</c:v>
                </c:pt>
                <c:pt idx="8">
                  <c:v>43831</c:v>
                </c:pt>
                <c:pt idx="9">
                  <c:v>43922</c:v>
                </c:pt>
                <c:pt idx="10">
                  <c:v>44013</c:v>
                </c:pt>
                <c:pt idx="11">
                  <c:v>44105</c:v>
                </c:pt>
                <c:pt idx="12">
                  <c:v>44197</c:v>
                </c:pt>
              </c:numCache>
            </c:numRef>
          </c:cat>
          <c:val>
            <c:numRef>
              <c:f>'4C Kamu'!$DJ$48:$ET$48</c:f>
              <c:numCache>
                <c:formatCode>#,##0</c:formatCode>
                <c:ptCount val="13"/>
                <c:pt idx="0">
                  <c:v>28221</c:v>
                </c:pt>
                <c:pt idx="1">
                  <c:v>28872</c:v>
                </c:pt>
                <c:pt idx="2">
                  <c:v>28348</c:v>
                </c:pt>
                <c:pt idx="3">
                  <c:v>28827</c:v>
                </c:pt>
                <c:pt idx="4">
                  <c:v>28949</c:v>
                </c:pt>
                <c:pt idx="5">
                  <c:v>29082</c:v>
                </c:pt>
                <c:pt idx="6">
                  <c:v>28937</c:v>
                </c:pt>
                <c:pt idx="7">
                  <c:v>28779</c:v>
                </c:pt>
                <c:pt idx="8">
                  <c:v>29787</c:v>
                </c:pt>
                <c:pt idx="9">
                  <c:v>30116</c:v>
                </c:pt>
                <c:pt idx="10">
                  <c:v>30589</c:v>
                </c:pt>
                <c:pt idx="11">
                  <c:v>30900</c:v>
                </c:pt>
                <c:pt idx="12" formatCode="General">
                  <c:v>31790</c:v>
                </c:pt>
              </c:numCache>
            </c:numRef>
          </c:val>
          <c:smooth val="0"/>
        </c:ser>
        <c:dLbls>
          <c:showLegendKey val="0"/>
          <c:showVal val="0"/>
          <c:showCatName val="0"/>
          <c:showSerName val="0"/>
          <c:showPercent val="0"/>
          <c:showBubbleSize val="0"/>
        </c:dLbls>
        <c:marker val="1"/>
        <c:smooth val="0"/>
        <c:axId val="168433664"/>
        <c:axId val="72137472"/>
      </c:lineChart>
      <c:dateAx>
        <c:axId val="168433664"/>
        <c:scaling>
          <c:orientation val="minMax"/>
        </c:scaling>
        <c:delete val="0"/>
        <c:axPos val="b"/>
        <c:numFmt formatCode="mmm\-yy" sourceLinked="1"/>
        <c:majorTickMark val="out"/>
        <c:minorTickMark val="none"/>
        <c:tickLblPos val="nextTo"/>
        <c:crossAx val="72137472"/>
        <c:crosses val="autoZero"/>
        <c:auto val="1"/>
        <c:lblOffset val="100"/>
        <c:baseTimeUnit val="months"/>
      </c:dateAx>
      <c:valAx>
        <c:axId val="72137472"/>
        <c:scaling>
          <c:orientation val="minMax"/>
        </c:scaling>
        <c:delete val="0"/>
        <c:axPos val="l"/>
        <c:majorGridlines/>
        <c:numFmt formatCode="#,##0" sourceLinked="1"/>
        <c:majorTickMark val="out"/>
        <c:minorTickMark val="none"/>
        <c:tickLblPos val="nextTo"/>
        <c:crossAx val="16843366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lineChart>
        <c:grouping val="standard"/>
        <c:varyColors val="0"/>
        <c:ser>
          <c:idx val="0"/>
          <c:order val="0"/>
          <c:tx>
            <c:v>Esnaf Sayısı</c:v>
          </c:tx>
          <c:spPr>
            <a:ln>
              <a:solidFill>
                <a:srgbClr val="A40000"/>
              </a:solidFill>
            </a:ln>
          </c:spPr>
          <c:marker>
            <c:symbol val="none"/>
          </c:marker>
          <c:cat>
            <c:numRef>
              <c:f>'4B Esnaf'!$CV$1:$EF$1</c:f>
              <c:numCache>
                <c:formatCode>mmm\-yy</c:formatCode>
                <c:ptCount val="13"/>
                <c:pt idx="0">
                  <c:v>43101</c:v>
                </c:pt>
                <c:pt idx="1">
                  <c:v>43191</c:v>
                </c:pt>
                <c:pt idx="2">
                  <c:v>43282</c:v>
                </c:pt>
                <c:pt idx="3">
                  <c:v>43374</c:v>
                </c:pt>
                <c:pt idx="4">
                  <c:v>43466</c:v>
                </c:pt>
                <c:pt idx="5">
                  <c:v>43556</c:v>
                </c:pt>
                <c:pt idx="6">
                  <c:v>43647</c:v>
                </c:pt>
                <c:pt idx="7">
                  <c:v>43739</c:v>
                </c:pt>
                <c:pt idx="8">
                  <c:v>43831</c:v>
                </c:pt>
                <c:pt idx="9">
                  <c:v>43922</c:v>
                </c:pt>
                <c:pt idx="10">
                  <c:v>44013</c:v>
                </c:pt>
                <c:pt idx="11">
                  <c:v>44105</c:v>
                </c:pt>
                <c:pt idx="12">
                  <c:v>44197</c:v>
                </c:pt>
              </c:numCache>
            </c:numRef>
          </c:cat>
          <c:val>
            <c:numRef>
              <c:f>'4B Esnaf'!$CV$2:$EF$2</c:f>
              <c:numCache>
                <c:formatCode>#,##0</c:formatCode>
                <c:ptCount val="13"/>
                <c:pt idx="0">
                  <c:v>10965</c:v>
                </c:pt>
                <c:pt idx="1">
                  <c:v>11600</c:v>
                </c:pt>
                <c:pt idx="2">
                  <c:v>11887</c:v>
                </c:pt>
                <c:pt idx="3">
                  <c:v>12292</c:v>
                </c:pt>
                <c:pt idx="4">
                  <c:v>11508</c:v>
                </c:pt>
                <c:pt idx="5">
                  <c:v>11267</c:v>
                </c:pt>
                <c:pt idx="6">
                  <c:v>11270</c:v>
                </c:pt>
                <c:pt idx="7">
                  <c:v>11462</c:v>
                </c:pt>
                <c:pt idx="8">
                  <c:v>11663</c:v>
                </c:pt>
                <c:pt idx="9">
                  <c:v>11777</c:v>
                </c:pt>
                <c:pt idx="10">
                  <c:v>12192</c:v>
                </c:pt>
                <c:pt idx="11">
                  <c:v>12488</c:v>
                </c:pt>
                <c:pt idx="12" formatCode="General">
                  <c:v>12738</c:v>
                </c:pt>
              </c:numCache>
            </c:numRef>
          </c:val>
          <c:smooth val="0"/>
        </c:ser>
        <c:dLbls>
          <c:showLegendKey val="0"/>
          <c:showVal val="0"/>
          <c:showCatName val="0"/>
          <c:showSerName val="0"/>
          <c:showPercent val="0"/>
          <c:showBubbleSize val="0"/>
        </c:dLbls>
        <c:marker val="1"/>
        <c:smooth val="0"/>
        <c:axId val="156147712"/>
        <c:axId val="168060032"/>
      </c:lineChart>
      <c:dateAx>
        <c:axId val="156147712"/>
        <c:scaling>
          <c:orientation val="minMax"/>
        </c:scaling>
        <c:delete val="0"/>
        <c:axPos val="b"/>
        <c:numFmt formatCode="mmm\-yy" sourceLinked="1"/>
        <c:majorTickMark val="out"/>
        <c:minorTickMark val="none"/>
        <c:tickLblPos val="nextTo"/>
        <c:crossAx val="168060032"/>
        <c:crosses val="autoZero"/>
        <c:auto val="1"/>
        <c:lblOffset val="100"/>
        <c:baseTimeUnit val="months"/>
      </c:dateAx>
      <c:valAx>
        <c:axId val="168060032"/>
        <c:scaling>
          <c:orientation val="minMax"/>
        </c:scaling>
        <c:delete val="0"/>
        <c:axPos val="l"/>
        <c:majorGridlines/>
        <c:numFmt formatCode="#,##0" sourceLinked="1"/>
        <c:majorTickMark val="out"/>
        <c:minorTickMark val="none"/>
        <c:tickLblPos val="nextTo"/>
        <c:crossAx val="15614771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lineChart>
        <c:grouping val="standard"/>
        <c:varyColors val="0"/>
        <c:ser>
          <c:idx val="0"/>
          <c:order val="0"/>
          <c:tx>
            <c:v>Çiftçi Sayısı</c:v>
          </c:tx>
          <c:spPr>
            <a:ln>
              <a:solidFill>
                <a:srgbClr val="A40000"/>
              </a:solidFill>
            </a:ln>
          </c:spPr>
          <c:marker>
            <c:symbol val="none"/>
          </c:marker>
          <c:cat>
            <c:numRef>
              <c:f>'4B Tarım'!$DJ$1:$ET$1</c:f>
              <c:numCache>
                <c:formatCode>mmm\-yy</c:formatCode>
                <c:ptCount val="13"/>
                <c:pt idx="0">
                  <c:v>43101</c:v>
                </c:pt>
                <c:pt idx="1">
                  <c:v>43191</c:v>
                </c:pt>
                <c:pt idx="2">
                  <c:v>43282</c:v>
                </c:pt>
                <c:pt idx="3">
                  <c:v>43374</c:v>
                </c:pt>
                <c:pt idx="4">
                  <c:v>43466</c:v>
                </c:pt>
                <c:pt idx="5">
                  <c:v>43556</c:v>
                </c:pt>
                <c:pt idx="6">
                  <c:v>43647</c:v>
                </c:pt>
                <c:pt idx="7">
                  <c:v>43739</c:v>
                </c:pt>
                <c:pt idx="8">
                  <c:v>43831</c:v>
                </c:pt>
                <c:pt idx="9">
                  <c:v>43922</c:v>
                </c:pt>
                <c:pt idx="10">
                  <c:v>44013</c:v>
                </c:pt>
                <c:pt idx="11">
                  <c:v>44105</c:v>
                </c:pt>
                <c:pt idx="12">
                  <c:v>44197</c:v>
                </c:pt>
              </c:numCache>
            </c:numRef>
          </c:cat>
          <c:val>
            <c:numRef>
              <c:f>'4B Tarım'!$DJ$48:$ET$48</c:f>
              <c:numCache>
                <c:formatCode>#,##0</c:formatCode>
                <c:ptCount val="13"/>
                <c:pt idx="0">
                  <c:v>7772</c:v>
                </c:pt>
                <c:pt idx="1">
                  <c:v>8052</c:v>
                </c:pt>
                <c:pt idx="2">
                  <c:v>7885</c:v>
                </c:pt>
                <c:pt idx="3">
                  <c:v>7947</c:v>
                </c:pt>
                <c:pt idx="4">
                  <c:v>7623</c:v>
                </c:pt>
                <c:pt idx="5">
                  <c:v>6851</c:v>
                </c:pt>
                <c:pt idx="6">
                  <c:v>7806</c:v>
                </c:pt>
                <c:pt idx="7">
                  <c:v>6450</c:v>
                </c:pt>
                <c:pt idx="8">
                  <c:v>6129</c:v>
                </c:pt>
                <c:pt idx="9">
                  <c:v>5643</c:v>
                </c:pt>
                <c:pt idx="10">
                  <c:v>6005</c:v>
                </c:pt>
                <c:pt idx="11">
                  <c:v>5988</c:v>
                </c:pt>
                <c:pt idx="12" formatCode="General">
                  <c:v>5628</c:v>
                </c:pt>
              </c:numCache>
            </c:numRef>
          </c:val>
          <c:smooth val="0"/>
        </c:ser>
        <c:dLbls>
          <c:showLegendKey val="0"/>
          <c:showVal val="0"/>
          <c:showCatName val="0"/>
          <c:showSerName val="0"/>
          <c:showPercent val="0"/>
          <c:showBubbleSize val="0"/>
        </c:dLbls>
        <c:marker val="1"/>
        <c:smooth val="0"/>
        <c:axId val="156150784"/>
        <c:axId val="47910272"/>
      </c:lineChart>
      <c:dateAx>
        <c:axId val="156150784"/>
        <c:scaling>
          <c:orientation val="minMax"/>
        </c:scaling>
        <c:delete val="0"/>
        <c:axPos val="b"/>
        <c:numFmt formatCode="mmm\-yy" sourceLinked="1"/>
        <c:majorTickMark val="out"/>
        <c:minorTickMark val="none"/>
        <c:tickLblPos val="nextTo"/>
        <c:crossAx val="47910272"/>
        <c:crosses val="autoZero"/>
        <c:auto val="1"/>
        <c:lblOffset val="100"/>
        <c:baseTimeUnit val="months"/>
      </c:dateAx>
      <c:valAx>
        <c:axId val="47910272"/>
        <c:scaling>
          <c:orientation val="minMax"/>
        </c:scaling>
        <c:delete val="0"/>
        <c:axPos val="l"/>
        <c:majorGridlines/>
        <c:numFmt formatCode="#,##0" sourceLinked="1"/>
        <c:majorTickMark val="out"/>
        <c:minorTickMark val="none"/>
        <c:tickLblPos val="nextTo"/>
        <c:crossAx val="15615078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451722228987233E-2"/>
          <c:y val="3.2759574248256075E-2"/>
          <c:w val="0.90309665696030095"/>
          <c:h val="0.83549063212384622"/>
        </c:manualLayout>
      </c:layout>
      <c:lineChart>
        <c:grouping val="standard"/>
        <c:varyColors val="0"/>
        <c:ser>
          <c:idx val="0"/>
          <c:order val="0"/>
          <c:tx>
            <c:v>İşsizlik Sigorta Ödeneği Başvuru Sayısı</c:v>
          </c:tx>
          <c:spPr>
            <a:ln>
              <a:solidFill>
                <a:srgbClr val="C00000"/>
              </a:solidFill>
            </a:ln>
          </c:spPr>
          <c:marker>
            <c:symbol val="none"/>
          </c:marker>
          <c:cat>
            <c:numRef>
              <c:f>'İşsizlik sigortası başvurusu'!$DR$102:$FC$102</c:f>
              <c:numCache>
                <c:formatCode>mmm\-yy</c:formatCode>
                <c:ptCount val="3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numCache>
            </c:numRef>
          </c:cat>
          <c:val>
            <c:numRef>
              <c:f>'İşsizlik sigortası başvurusu'!$DR$58:$FC$58</c:f>
              <c:numCache>
                <c:formatCode>General</c:formatCode>
                <c:ptCount val="38"/>
                <c:pt idx="0">
                  <c:v>927</c:v>
                </c:pt>
                <c:pt idx="1">
                  <c:v>567</c:v>
                </c:pt>
                <c:pt idx="2">
                  <c:v>558</c:v>
                </c:pt>
                <c:pt idx="3">
                  <c:v>799</c:v>
                </c:pt>
                <c:pt idx="4">
                  <c:v>642</c:v>
                </c:pt>
                <c:pt idx="5">
                  <c:v>541</c:v>
                </c:pt>
                <c:pt idx="6">
                  <c:v>730</c:v>
                </c:pt>
                <c:pt idx="7">
                  <c:v>523</c:v>
                </c:pt>
                <c:pt idx="8">
                  <c:v>690</c:v>
                </c:pt>
                <c:pt idx="9">
                  <c:v>640</c:v>
                </c:pt>
                <c:pt idx="10">
                  <c:v>739</c:v>
                </c:pt>
                <c:pt idx="11">
                  <c:v>1072</c:v>
                </c:pt>
                <c:pt idx="12">
                  <c:v>1257</c:v>
                </c:pt>
                <c:pt idx="13">
                  <c:v>849</c:v>
                </c:pt>
                <c:pt idx="14">
                  <c:v>695</c:v>
                </c:pt>
                <c:pt idx="15">
                  <c:v>616</c:v>
                </c:pt>
                <c:pt idx="16">
                  <c:v>600</c:v>
                </c:pt>
                <c:pt idx="17">
                  <c:v>629</c:v>
                </c:pt>
                <c:pt idx="18">
                  <c:v>1081</c:v>
                </c:pt>
                <c:pt idx="19">
                  <c:v>540</c:v>
                </c:pt>
                <c:pt idx="20">
                  <c:v>501</c:v>
                </c:pt>
                <c:pt idx="21">
                  <c:v>491</c:v>
                </c:pt>
                <c:pt idx="22">
                  <c:v>456</c:v>
                </c:pt>
                <c:pt idx="23">
                  <c:v>574</c:v>
                </c:pt>
                <c:pt idx="24">
                  <c:v>748</c:v>
                </c:pt>
                <c:pt idx="25">
                  <c:v>515</c:v>
                </c:pt>
                <c:pt idx="26">
                  <c:v>983</c:v>
                </c:pt>
                <c:pt idx="27">
                  <c:v>1772</c:v>
                </c:pt>
                <c:pt idx="28">
                  <c:v>598</c:v>
                </c:pt>
                <c:pt idx="29">
                  <c:v>318</c:v>
                </c:pt>
                <c:pt idx="30">
                  <c:v>709</c:v>
                </c:pt>
                <c:pt idx="31">
                  <c:v>406</c:v>
                </c:pt>
                <c:pt idx="32">
                  <c:v>439</c:v>
                </c:pt>
                <c:pt idx="33">
                  <c:v>429</c:v>
                </c:pt>
                <c:pt idx="34">
                  <c:v>462</c:v>
                </c:pt>
                <c:pt idx="35">
                  <c:v>804</c:v>
                </c:pt>
                <c:pt idx="36">
                  <c:v>879</c:v>
                </c:pt>
                <c:pt idx="37">
                  <c:v>628</c:v>
                </c:pt>
              </c:numCache>
            </c:numRef>
          </c:val>
          <c:smooth val="0"/>
        </c:ser>
        <c:ser>
          <c:idx val="1"/>
          <c:order val="1"/>
          <c:tx>
            <c:v>İşsizlik Sigorta Ödeneği Ödeme Sayısı</c:v>
          </c:tx>
          <c:marker>
            <c:symbol val="none"/>
          </c:marker>
          <c:cat>
            <c:numRef>
              <c:f>'İşsizlik sigortası başvurusu'!$DR$102:$FC$102</c:f>
              <c:numCache>
                <c:formatCode>mmm\-yy</c:formatCode>
                <c:ptCount val="3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numCache>
            </c:numRef>
          </c:cat>
          <c:val>
            <c:numRef>
              <c:f>'İşsizlik sigortası başvurusu'!$DR$103:$FC$103</c:f>
              <c:numCache>
                <c:formatCode>General</c:formatCode>
                <c:ptCount val="38"/>
                <c:pt idx="0">
                  <c:v>419</c:v>
                </c:pt>
                <c:pt idx="1">
                  <c:v>255</c:v>
                </c:pt>
                <c:pt idx="2">
                  <c:v>276</c:v>
                </c:pt>
                <c:pt idx="3">
                  <c:v>442</c:v>
                </c:pt>
                <c:pt idx="4">
                  <c:v>306</c:v>
                </c:pt>
                <c:pt idx="5">
                  <c:v>251</c:v>
                </c:pt>
                <c:pt idx="6">
                  <c:v>327</c:v>
                </c:pt>
                <c:pt idx="7">
                  <c:v>239</c:v>
                </c:pt>
                <c:pt idx="8">
                  <c:v>325</c:v>
                </c:pt>
                <c:pt idx="9">
                  <c:v>283</c:v>
                </c:pt>
                <c:pt idx="10">
                  <c:v>349</c:v>
                </c:pt>
                <c:pt idx="11">
                  <c:v>395</c:v>
                </c:pt>
                <c:pt idx="12">
                  <c:v>600</c:v>
                </c:pt>
                <c:pt idx="13">
                  <c:v>472</c:v>
                </c:pt>
                <c:pt idx="14">
                  <c:v>412</c:v>
                </c:pt>
                <c:pt idx="15">
                  <c:v>306</c:v>
                </c:pt>
                <c:pt idx="16">
                  <c:v>319</c:v>
                </c:pt>
                <c:pt idx="17">
                  <c:v>315</c:v>
                </c:pt>
                <c:pt idx="18">
                  <c:v>554</c:v>
                </c:pt>
                <c:pt idx="19">
                  <c:v>283</c:v>
                </c:pt>
                <c:pt idx="20">
                  <c:v>275</c:v>
                </c:pt>
                <c:pt idx="21">
                  <c:v>276</c:v>
                </c:pt>
                <c:pt idx="22">
                  <c:v>246</c:v>
                </c:pt>
                <c:pt idx="23">
                  <c:v>273</c:v>
                </c:pt>
                <c:pt idx="24">
                  <c:v>437</c:v>
                </c:pt>
                <c:pt idx="25">
                  <c:v>306</c:v>
                </c:pt>
                <c:pt idx="26">
                  <c:v>391</c:v>
                </c:pt>
                <c:pt idx="27">
                  <c:v>312</c:v>
                </c:pt>
                <c:pt idx="28">
                  <c:v>47</c:v>
                </c:pt>
                <c:pt idx="29">
                  <c:v>75</c:v>
                </c:pt>
                <c:pt idx="30">
                  <c:v>149</c:v>
                </c:pt>
                <c:pt idx="31">
                  <c:v>81</c:v>
                </c:pt>
                <c:pt idx="32">
                  <c:v>98</c:v>
                </c:pt>
                <c:pt idx="33">
                  <c:v>145</c:v>
                </c:pt>
                <c:pt idx="34">
                  <c:v>142</c:v>
                </c:pt>
                <c:pt idx="35">
                  <c:v>151</c:v>
                </c:pt>
                <c:pt idx="36">
                  <c:v>210</c:v>
                </c:pt>
                <c:pt idx="37">
                  <c:v>149</c:v>
                </c:pt>
              </c:numCache>
            </c:numRef>
          </c:val>
          <c:smooth val="0"/>
        </c:ser>
        <c:dLbls>
          <c:showLegendKey val="0"/>
          <c:showVal val="0"/>
          <c:showCatName val="0"/>
          <c:showSerName val="0"/>
          <c:showPercent val="0"/>
          <c:showBubbleSize val="0"/>
        </c:dLbls>
        <c:marker val="1"/>
        <c:smooth val="0"/>
        <c:axId val="168368640"/>
        <c:axId val="48359104"/>
      </c:lineChart>
      <c:dateAx>
        <c:axId val="168368640"/>
        <c:scaling>
          <c:orientation val="minMax"/>
        </c:scaling>
        <c:delete val="0"/>
        <c:axPos val="b"/>
        <c:numFmt formatCode="mmm\-yy" sourceLinked="1"/>
        <c:majorTickMark val="out"/>
        <c:minorTickMark val="none"/>
        <c:tickLblPos val="nextTo"/>
        <c:crossAx val="48359104"/>
        <c:crosses val="autoZero"/>
        <c:auto val="1"/>
        <c:lblOffset val="100"/>
        <c:baseTimeUnit val="months"/>
      </c:dateAx>
      <c:valAx>
        <c:axId val="48359104"/>
        <c:scaling>
          <c:orientation val="minMax"/>
        </c:scaling>
        <c:delete val="0"/>
        <c:axPos val="l"/>
        <c:majorGridlines/>
        <c:numFmt formatCode="General" sourceLinked="1"/>
        <c:majorTickMark val="out"/>
        <c:minorTickMark val="none"/>
        <c:tickLblPos val="nextTo"/>
        <c:crossAx val="168368640"/>
        <c:crosses val="autoZero"/>
        <c:crossBetween val="between"/>
      </c:valAx>
    </c:plotArea>
    <c:legend>
      <c:legendPos val="r"/>
      <c:layout>
        <c:manualLayout>
          <c:xMode val="edge"/>
          <c:yMode val="edge"/>
          <c:x val="0.70377722816349131"/>
          <c:y val="5.9842111442677343E-2"/>
          <c:w val="0.2875590133275211"/>
          <c:h val="0.11736911775836245"/>
        </c:manualLayout>
      </c:layout>
      <c:overlay val="0"/>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Yatırım Teşvik Belgeleri, Sabit Yatırım Tutarı (Milyon TL)</c:v>
          </c:tx>
          <c:spPr>
            <a:ln>
              <a:solidFill>
                <a:srgbClr val="C00000"/>
              </a:solidFill>
            </a:ln>
          </c:spPr>
          <c:marker>
            <c:symbol val="none"/>
          </c:marker>
          <c:cat>
            <c:numRef>
              <c:f>'Sabit yatırım tutarı'!$B$2:$V$2</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'Sabit yatırım tutarı'!$B$3:$V$3</c:f>
              <c:numCache>
                <c:formatCode>General</c:formatCode>
                <c:ptCount val="21"/>
                <c:pt idx="0">
                  <c:v>22.237039000000003</c:v>
                </c:pt>
                <c:pt idx="1">
                  <c:v>3.143392</c:v>
                </c:pt>
                <c:pt idx="2">
                  <c:v>17.191334000000001</c:v>
                </c:pt>
                <c:pt idx="3">
                  <c:v>89.436059</c:v>
                </c:pt>
                <c:pt idx="4">
                  <c:v>22.780225859999994</c:v>
                </c:pt>
                <c:pt idx="5">
                  <c:v>25.87074981</c:v>
                </c:pt>
                <c:pt idx="6">
                  <c:v>3.1579580000000003</c:v>
                </c:pt>
                <c:pt idx="7">
                  <c:v>32.112620999999997</c:v>
                </c:pt>
                <c:pt idx="8">
                  <c:v>72.393066750000031</c:v>
                </c:pt>
                <c:pt idx="9">
                  <c:v>85.352513740000006</c:v>
                </c:pt>
                <c:pt idx="10">
                  <c:v>90.976588869999986</c:v>
                </c:pt>
                <c:pt idx="11">
                  <c:v>954.05557363000003</c:v>
                </c:pt>
                <c:pt idx="12">
                  <c:v>284.67978884999997</c:v>
                </c:pt>
                <c:pt idx="13">
                  <c:v>102.72964200000001</c:v>
                </c:pt>
                <c:pt idx="14">
                  <c:v>218.61591500000003</c:v>
                </c:pt>
                <c:pt idx="15">
                  <c:v>126.61213324999997</c:v>
                </c:pt>
                <c:pt idx="16">
                  <c:v>561.61691537000002</c:v>
                </c:pt>
                <c:pt idx="17">
                  <c:v>453.78060702999983</c:v>
                </c:pt>
                <c:pt idx="18">
                  <c:v>712.34784154999977</c:v>
                </c:pt>
                <c:pt idx="19">
                  <c:v>669.70841357000018</c:v>
                </c:pt>
                <c:pt idx="20">
                  <c:v>56.940705999999999</c:v>
                </c:pt>
              </c:numCache>
            </c:numRef>
          </c:val>
          <c:smooth val="0"/>
        </c:ser>
        <c:dLbls>
          <c:showLegendKey val="0"/>
          <c:showVal val="0"/>
          <c:showCatName val="0"/>
          <c:showSerName val="0"/>
          <c:showPercent val="0"/>
          <c:showBubbleSize val="0"/>
        </c:dLbls>
        <c:marker val="1"/>
        <c:smooth val="0"/>
        <c:axId val="168400384"/>
        <c:axId val="48363712"/>
      </c:lineChart>
      <c:catAx>
        <c:axId val="168400384"/>
        <c:scaling>
          <c:orientation val="minMax"/>
        </c:scaling>
        <c:delete val="0"/>
        <c:axPos val="b"/>
        <c:numFmt formatCode="General" sourceLinked="1"/>
        <c:majorTickMark val="out"/>
        <c:minorTickMark val="none"/>
        <c:tickLblPos val="nextTo"/>
        <c:crossAx val="48363712"/>
        <c:crosses val="autoZero"/>
        <c:auto val="1"/>
        <c:lblAlgn val="ctr"/>
        <c:lblOffset val="100"/>
        <c:noMultiLvlLbl val="0"/>
      </c:catAx>
      <c:valAx>
        <c:axId val="48363712"/>
        <c:scaling>
          <c:orientation val="minMax"/>
        </c:scaling>
        <c:delete val="0"/>
        <c:axPos val="l"/>
        <c:majorGridlines/>
        <c:numFmt formatCode="General" sourceLinked="1"/>
        <c:majorTickMark val="out"/>
        <c:minorTickMark val="none"/>
        <c:tickLblPos val="nextTo"/>
        <c:crossAx val="16840038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80575539568345"/>
          <c:y val="0.31049250535331907"/>
          <c:w val="0.61438848920863309"/>
          <c:h val="0.57815845824411138"/>
        </c:manualLayout>
      </c:layout>
      <c:barChart>
        <c:barDir val="col"/>
        <c:grouping val="stacked"/>
        <c:varyColors val="0"/>
        <c:ser>
          <c:idx val="0"/>
          <c:order val="0"/>
          <c:spPr>
            <a:solidFill>
              <a:srgbClr val="002060"/>
            </a:solidFill>
            <a:ln>
              <a:noFill/>
            </a:ln>
          </c:spPr>
          <c:invertIfNegative val="0"/>
          <c:dLbls>
            <c:dLbl>
              <c:idx val="0"/>
              <c:layout>
                <c:manualLayout>
                  <c:x val="0"/>
                  <c:y val="-0.39400428265524623"/>
                </c:manualLayout>
              </c:layout>
              <c:tx>
                <c:rich>
                  <a:bodyPr wrap="none"/>
                  <a:lstStyle/>
                  <a:p>
                    <a:pPr>
                      <a:defRPr sz="1200">
                        <a:solidFill>
                          <a:schemeClr val="tx1"/>
                        </a:solidFill>
                        <a:latin typeface="+mn-lt"/>
                        <a:ea typeface="+mn-ea"/>
                        <a:cs typeface="+mn-cs"/>
                      </a:defRPr>
                    </a:pPr>
                    <a:r>
                      <a:rPr lang="en-US" dirty="0" smtClean="0"/>
                      <a:t>12,</a:t>
                    </a:r>
                    <a:r>
                      <a:rPr lang="tr-TR" dirty="0" smtClean="0"/>
                      <a:t>574</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70A-4488-8AEB-EF7072EB49CC}"/>
                </c:ext>
                <c:ext xmlns:c15="http://schemas.microsoft.com/office/drawing/2012/chart" uri="{CE6537A1-D6FC-4f65-9D91-7224C49458BB}">
                  <c15:spPr xmlns:c15="http://schemas.microsoft.com/office/drawing/2012/chart">
                    <a:prstGeom prst="rect">
                      <a:avLst/>
                    </a:prstGeom>
                  </c15:spPr>
                </c:ext>
              </c:extLst>
            </c:dLbl>
            <c:dLbl>
              <c:idx val="1"/>
              <c:layout>
                <c:manualLayout>
                  <c:x val="0"/>
                  <c:y val="-0.4475374732334047"/>
                </c:manualLayout>
              </c:layout>
              <c:tx>
                <c:rich>
                  <a:bodyPr wrap="none"/>
                  <a:lstStyle/>
                  <a:p>
                    <a:pPr>
                      <a:defRPr sz="1200">
                        <a:solidFill>
                          <a:schemeClr val="tx1"/>
                        </a:solidFill>
                        <a:latin typeface="+mn-lt"/>
                        <a:ea typeface="+mn-ea"/>
                        <a:cs typeface="+mn-cs"/>
                      </a:defRPr>
                    </a:pPr>
                    <a:r>
                      <a:rPr lang="en-US" dirty="0" smtClean="0"/>
                      <a:t>15,</a:t>
                    </a:r>
                    <a:r>
                      <a:rPr lang="tr-TR" dirty="0" smtClean="0"/>
                      <a:t>462</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70A-4488-8AEB-EF7072EB49CC}"/>
                </c:ext>
                <c:ext xmlns:c15="http://schemas.microsoft.com/office/drawing/2012/chart" uri="{CE6537A1-D6FC-4f65-9D91-7224C49458BB}">
                  <c15:spPr xmlns:c15="http://schemas.microsoft.com/office/drawing/2012/chart">
                    <a:prstGeom prst="rect">
                      <a:avLst/>
                    </a:prstGeom>
                  </c15:spPr>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General</c:formatCode>
                <c:ptCount val="2"/>
                <c:pt idx="0">
                  <c:v>12.573836</c:v>
                </c:pt>
                <c:pt idx="1">
                  <c:v>15.462452000000001</c:v>
                </c:pt>
              </c:numCache>
            </c:numRef>
          </c:val>
          <c:extLst xmlns:c16r2="http://schemas.microsoft.com/office/drawing/2015/06/chart">
            <c:ext xmlns:c16="http://schemas.microsoft.com/office/drawing/2014/chart" uri="{C3380CC4-5D6E-409C-BE32-E72D297353CC}">
              <c16:uniqueId val="{00000002-870A-4488-8AEB-EF7072EB49CC}"/>
            </c:ext>
          </c:extLst>
        </c:ser>
        <c:dLbls>
          <c:showLegendKey val="0"/>
          <c:showVal val="0"/>
          <c:showCatName val="0"/>
          <c:showSerName val="0"/>
          <c:showPercent val="0"/>
          <c:showBubbleSize val="0"/>
        </c:dLbls>
        <c:gapWidth val="80"/>
        <c:overlap val="100"/>
        <c:axId val="47821312"/>
        <c:axId val="86555392"/>
      </c:barChart>
      <c:catAx>
        <c:axId val="4782131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86555392"/>
        <c:crosses val="min"/>
        <c:auto val="0"/>
        <c:lblAlgn val="ctr"/>
        <c:lblOffset val="100"/>
        <c:noMultiLvlLbl val="0"/>
      </c:catAx>
      <c:valAx>
        <c:axId val="86555392"/>
        <c:scaling>
          <c:orientation val="minMax"/>
          <c:max val="15.462452000000001"/>
          <c:min val="0"/>
        </c:scaling>
        <c:delete val="1"/>
        <c:axPos val="l"/>
        <c:numFmt formatCode="General" sourceLinked="1"/>
        <c:majorTickMark val="out"/>
        <c:minorTickMark val="none"/>
        <c:tickLblPos val="nextTo"/>
        <c:crossAx val="47821312"/>
        <c:crosses val="min"/>
        <c:crossBetween val="between"/>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Yatırım Teşvik Belgeleri, Belge Adedi</c:v>
          </c:tx>
          <c:spPr>
            <a:ln>
              <a:solidFill>
                <a:srgbClr val="14316C"/>
              </a:solidFill>
            </a:ln>
          </c:spPr>
          <c:marker>
            <c:symbol val="none"/>
          </c:marker>
          <c:cat>
            <c:numRef>
              <c:f>'Belge adedi'!$B$2:$V$2</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'Belge adedi'!$B$59:$V$59</c:f>
              <c:numCache>
                <c:formatCode>General</c:formatCode>
                <c:ptCount val="21"/>
                <c:pt idx="0">
                  <c:v>9</c:v>
                </c:pt>
                <c:pt idx="1">
                  <c:v>2</c:v>
                </c:pt>
                <c:pt idx="2">
                  <c:v>10</c:v>
                </c:pt>
                <c:pt idx="3">
                  <c:v>16</c:v>
                </c:pt>
                <c:pt idx="4">
                  <c:v>25</c:v>
                </c:pt>
                <c:pt idx="5">
                  <c:v>14</c:v>
                </c:pt>
                <c:pt idx="6">
                  <c:v>5</c:v>
                </c:pt>
                <c:pt idx="7">
                  <c:v>15</c:v>
                </c:pt>
                <c:pt idx="8">
                  <c:v>30</c:v>
                </c:pt>
                <c:pt idx="9">
                  <c:v>57</c:v>
                </c:pt>
                <c:pt idx="10">
                  <c:v>23</c:v>
                </c:pt>
                <c:pt idx="11">
                  <c:v>32</c:v>
                </c:pt>
                <c:pt idx="12">
                  <c:v>54</c:v>
                </c:pt>
                <c:pt idx="13">
                  <c:v>39</c:v>
                </c:pt>
                <c:pt idx="14">
                  <c:v>60</c:v>
                </c:pt>
                <c:pt idx="15">
                  <c:v>58</c:v>
                </c:pt>
                <c:pt idx="16">
                  <c:v>92</c:v>
                </c:pt>
                <c:pt idx="17">
                  <c:v>100</c:v>
                </c:pt>
                <c:pt idx="18">
                  <c:v>89</c:v>
                </c:pt>
                <c:pt idx="19">
                  <c:v>159</c:v>
                </c:pt>
                <c:pt idx="20">
                  <c:v>18</c:v>
                </c:pt>
              </c:numCache>
            </c:numRef>
          </c:val>
          <c:smooth val="0"/>
        </c:ser>
        <c:dLbls>
          <c:showLegendKey val="0"/>
          <c:showVal val="0"/>
          <c:showCatName val="0"/>
          <c:showSerName val="0"/>
          <c:showPercent val="0"/>
          <c:showBubbleSize val="0"/>
        </c:dLbls>
        <c:marker val="1"/>
        <c:smooth val="0"/>
        <c:axId val="168401408"/>
        <c:axId val="72135168"/>
      </c:lineChart>
      <c:catAx>
        <c:axId val="168401408"/>
        <c:scaling>
          <c:orientation val="minMax"/>
        </c:scaling>
        <c:delete val="0"/>
        <c:axPos val="b"/>
        <c:numFmt formatCode="General" sourceLinked="1"/>
        <c:majorTickMark val="out"/>
        <c:minorTickMark val="none"/>
        <c:tickLblPos val="nextTo"/>
        <c:crossAx val="72135168"/>
        <c:crosses val="autoZero"/>
        <c:auto val="1"/>
        <c:lblAlgn val="ctr"/>
        <c:lblOffset val="100"/>
        <c:noMultiLvlLbl val="0"/>
      </c:catAx>
      <c:valAx>
        <c:axId val="72135168"/>
        <c:scaling>
          <c:orientation val="minMax"/>
        </c:scaling>
        <c:delete val="0"/>
        <c:axPos val="l"/>
        <c:majorGridlines/>
        <c:numFmt formatCode="General" sourceLinked="1"/>
        <c:majorTickMark val="out"/>
        <c:minorTickMark val="none"/>
        <c:tickLblPos val="nextTo"/>
        <c:crossAx val="1684014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Yatırım Teşvik Belgeleri, İstihdam Sayısı</c:v>
          </c:tx>
          <c:spPr>
            <a:ln>
              <a:solidFill>
                <a:srgbClr val="007434"/>
              </a:solidFill>
            </a:ln>
          </c:spPr>
          <c:marker>
            <c:symbol val="none"/>
          </c:marker>
          <c:cat>
            <c:numRef>
              <c:f>İstihdam!$B$2:$V$2</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İstihdam!$B$59:$V$59</c:f>
              <c:numCache>
                <c:formatCode>General</c:formatCode>
                <c:ptCount val="21"/>
                <c:pt idx="0">
                  <c:v>188</c:v>
                </c:pt>
                <c:pt idx="1">
                  <c:v>40</c:v>
                </c:pt>
                <c:pt idx="2">
                  <c:v>120</c:v>
                </c:pt>
                <c:pt idx="3">
                  <c:v>147</c:v>
                </c:pt>
                <c:pt idx="4">
                  <c:v>456</c:v>
                </c:pt>
                <c:pt idx="5">
                  <c:v>407</c:v>
                </c:pt>
                <c:pt idx="6">
                  <c:v>75</c:v>
                </c:pt>
                <c:pt idx="7">
                  <c:v>486</c:v>
                </c:pt>
                <c:pt idx="8">
                  <c:v>820</c:v>
                </c:pt>
                <c:pt idx="9">
                  <c:v>1014</c:v>
                </c:pt>
                <c:pt idx="10">
                  <c:v>318</c:v>
                </c:pt>
                <c:pt idx="11">
                  <c:v>2180</c:v>
                </c:pt>
                <c:pt idx="12">
                  <c:v>3476</c:v>
                </c:pt>
                <c:pt idx="13">
                  <c:v>2199</c:v>
                </c:pt>
                <c:pt idx="14">
                  <c:v>3582</c:v>
                </c:pt>
                <c:pt idx="15">
                  <c:v>3645</c:v>
                </c:pt>
                <c:pt idx="16">
                  <c:v>5212</c:v>
                </c:pt>
                <c:pt idx="17">
                  <c:v>8561</c:v>
                </c:pt>
                <c:pt idx="18">
                  <c:v>8380</c:v>
                </c:pt>
                <c:pt idx="19">
                  <c:v>13803</c:v>
                </c:pt>
                <c:pt idx="20">
                  <c:v>2026</c:v>
                </c:pt>
              </c:numCache>
            </c:numRef>
          </c:val>
          <c:smooth val="0"/>
        </c:ser>
        <c:dLbls>
          <c:showLegendKey val="0"/>
          <c:showVal val="0"/>
          <c:showCatName val="0"/>
          <c:showSerName val="0"/>
          <c:showPercent val="0"/>
          <c:showBubbleSize val="0"/>
        </c:dLbls>
        <c:marker val="1"/>
        <c:smooth val="0"/>
        <c:axId val="168414720"/>
        <c:axId val="168062336"/>
      </c:lineChart>
      <c:catAx>
        <c:axId val="168414720"/>
        <c:scaling>
          <c:orientation val="minMax"/>
        </c:scaling>
        <c:delete val="0"/>
        <c:axPos val="b"/>
        <c:numFmt formatCode="General" sourceLinked="1"/>
        <c:majorTickMark val="out"/>
        <c:minorTickMark val="none"/>
        <c:tickLblPos val="nextTo"/>
        <c:crossAx val="168062336"/>
        <c:crosses val="autoZero"/>
        <c:auto val="1"/>
        <c:lblAlgn val="ctr"/>
        <c:lblOffset val="100"/>
        <c:noMultiLvlLbl val="0"/>
      </c:catAx>
      <c:valAx>
        <c:axId val="168062336"/>
        <c:scaling>
          <c:orientation val="minMax"/>
        </c:scaling>
        <c:delete val="0"/>
        <c:axPos val="l"/>
        <c:majorGridlines/>
        <c:numFmt formatCode="General" sourceLinked="1"/>
        <c:majorTickMark val="out"/>
        <c:minorTickMark val="none"/>
        <c:tickLblPos val="nextTo"/>
        <c:crossAx val="16841472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TR-2004</c:v>
          </c:tx>
          <c:spPr>
            <a:solidFill>
              <a:srgbClr val="00B0F0"/>
            </a:solidFill>
          </c:spPr>
          <c:invertIfNegative val="0"/>
          <c:dLbls>
            <c:dLbl>
              <c:idx val="0"/>
              <c:layout/>
              <c:tx>
                <c:rich>
                  <a:bodyPr/>
                  <a:lstStyle/>
                  <a:p>
                    <a:r>
                      <a:rPr lang="en-US" smtClean="0"/>
                      <a:t>10</a:t>
                    </a:r>
                    <a:r>
                      <a:rPr lang="tr-TR" smtClean="0"/>
                      <a:t>.</a:t>
                    </a:r>
                    <a:r>
                      <a:rPr lang="en-US" smtClean="0"/>
                      <a:t>66</a:t>
                    </a:r>
                    <a:endParaRPr lang="en-US"/>
                  </a:p>
                </c:rich>
              </c:tx>
              <c:showLegendKey val="0"/>
              <c:showVal val="1"/>
              <c:showCatName val="0"/>
              <c:showSerName val="0"/>
              <c:showPercent val="0"/>
              <c:showBubbleSize val="0"/>
            </c:dLbl>
            <c:dLbl>
              <c:idx val="1"/>
              <c:layout/>
              <c:tx>
                <c:rich>
                  <a:bodyPr/>
                  <a:lstStyle/>
                  <a:p>
                    <a:r>
                      <a:rPr lang="tr-TR" smtClean="0"/>
                      <a:t>22.61</a:t>
                    </a:r>
                    <a:endParaRPr lang="en-US"/>
                  </a:p>
                </c:rich>
              </c:tx>
              <c:showLegendKey val="0"/>
              <c:showVal val="1"/>
              <c:showCatName val="0"/>
              <c:showSerName val="0"/>
              <c:showPercent val="0"/>
              <c:showBubbleSize val="0"/>
            </c:dLbl>
            <c:dLbl>
              <c:idx val="2"/>
              <c:layout/>
              <c:tx>
                <c:rich>
                  <a:bodyPr/>
                  <a:lstStyle/>
                  <a:p>
                    <a:r>
                      <a:rPr lang="tr-TR" smtClean="0"/>
                      <a:t>66.73</a:t>
                    </a:r>
                    <a:endParaRPr lang="en-US"/>
                  </a:p>
                </c:rich>
              </c:tx>
              <c:showLegendKey val="0"/>
              <c:showVal val="1"/>
              <c:showCatName val="0"/>
              <c:showSerName val="0"/>
              <c:showPercent val="0"/>
              <c:showBubbleSize val="0"/>
            </c:dLbl>
            <c:spPr>
              <a:solidFill>
                <a:srgbClr val="00B0F0"/>
              </a:solidFill>
            </c:spPr>
            <c:showLegendKey val="0"/>
            <c:showVal val="1"/>
            <c:showCatName val="0"/>
            <c:showSerName val="0"/>
            <c:showPercent val="0"/>
            <c:showBubbleSize val="0"/>
            <c:showLeaderLines val="0"/>
          </c:dLbls>
          <c:cat>
            <c:strRef>
              <c:f>Sayfa1!$A$2:$A$4</c:f>
              <c:strCache>
                <c:ptCount val="3"/>
                <c:pt idx="0">
                  <c:v>Tarım</c:v>
                </c:pt>
                <c:pt idx="1">
                  <c:v>Sanayi</c:v>
                </c:pt>
                <c:pt idx="2">
                  <c:v>Hizmet</c:v>
                </c:pt>
              </c:strCache>
            </c:strRef>
          </c:cat>
          <c:val>
            <c:numRef>
              <c:f>Sayfa1!$C$2:$C$4</c:f>
              <c:numCache>
                <c:formatCode>0.00</c:formatCode>
                <c:ptCount val="3"/>
                <c:pt idx="0">
                  <c:v>10.66</c:v>
                </c:pt>
                <c:pt idx="1">
                  <c:v>22.61</c:v>
                </c:pt>
                <c:pt idx="2">
                  <c:v>66.73</c:v>
                </c:pt>
              </c:numCache>
            </c:numRef>
          </c:val>
        </c:ser>
        <c:ser>
          <c:idx val="1"/>
          <c:order val="1"/>
          <c:tx>
            <c:v>TR-2019</c:v>
          </c:tx>
          <c:spPr>
            <a:solidFill>
              <a:srgbClr val="FF0000"/>
            </a:solidFill>
            <a:ln>
              <a:solidFill>
                <a:srgbClr val="C00000"/>
              </a:solidFill>
            </a:ln>
          </c:spPr>
          <c:invertIfNegative val="0"/>
          <c:dLbls>
            <c:dLbl>
              <c:idx val="0"/>
              <c:layout/>
              <c:tx>
                <c:rich>
                  <a:bodyPr/>
                  <a:lstStyle/>
                  <a:p>
                    <a:r>
                      <a:rPr lang="en-US" smtClean="0"/>
                      <a:t>71</a:t>
                    </a:r>
                    <a:r>
                      <a:rPr lang="tr-TR" smtClean="0"/>
                      <a:t>.</a:t>
                    </a:r>
                    <a:r>
                      <a:rPr lang="en-US" smtClean="0"/>
                      <a:t>30</a:t>
                    </a:r>
                    <a:endParaRPr lang="en-US"/>
                  </a:p>
                </c:rich>
              </c:tx>
              <c:showLegendKey val="0"/>
              <c:showVal val="1"/>
              <c:showCatName val="0"/>
              <c:showSerName val="0"/>
              <c:showPercent val="0"/>
              <c:showBubbleSize val="0"/>
            </c:dLbl>
            <c:dLbl>
              <c:idx val="1"/>
              <c:layout/>
              <c:tx>
                <c:rich>
                  <a:bodyPr/>
                  <a:lstStyle/>
                  <a:p>
                    <a:r>
                      <a:rPr lang="en-US" smtClean="0"/>
                      <a:t>24</a:t>
                    </a:r>
                    <a:r>
                      <a:rPr lang="tr-TR" smtClean="0"/>
                      <a:t>.</a:t>
                    </a:r>
                    <a:r>
                      <a:rPr lang="en-US" smtClean="0"/>
                      <a:t>19</a:t>
                    </a:r>
                    <a:endParaRPr lang="en-US"/>
                  </a:p>
                </c:rich>
              </c:tx>
              <c:showLegendKey val="0"/>
              <c:showVal val="1"/>
              <c:showCatName val="0"/>
              <c:showSerName val="0"/>
              <c:showPercent val="0"/>
              <c:showBubbleSize val="0"/>
            </c:dLbl>
            <c:dLbl>
              <c:idx val="2"/>
              <c:layout/>
              <c:tx>
                <c:rich>
                  <a:bodyPr/>
                  <a:lstStyle/>
                  <a:p>
                    <a:r>
                      <a:rPr lang="en-US" smtClean="0"/>
                      <a:t>68</a:t>
                    </a:r>
                    <a:r>
                      <a:rPr lang="tr-TR" smtClean="0"/>
                      <a:t>.</a:t>
                    </a:r>
                    <a:r>
                      <a:rPr lang="en-US" smtClean="0"/>
                      <a:t>68</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Sayfa1!$A$2:$A$4</c:f>
              <c:strCache>
                <c:ptCount val="3"/>
                <c:pt idx="0">
                  <c:v>Tarım</c:v>
                </c:pt>
                <c:pt idx="1">
                  <c:v>Sanayi</c:v>
                </c:pt>
                <c:pt idx="2">
                  <c:v>Hizmet</c:v>
                </c:pt>
              </c:strCache>
            </c:strRef>
          </c:cat>
          <c:val>
            <c:numRef>
              <c:f>Sayfa1!$E$2:$E$4</c:f>
              <c:numCache>
                <c:formatCode>0.00</c:formatCode>
                <c:ptCount val="3"/>
                <c:pt idx="0">
                  <c:v>71.3</c:v>
                </c:pt>
                <c:pt idx="1">
                  <c:v>24.19</c:v>
                </c:pt>
                <c:pt idx="2">
                  <c:v>68.680000000000007</c:v>
                </c:pt>
              </c:numCache>
            </c:numRef>
          </c:val>
        </c:ser>
        <c:dLbls>
          <c:showLegendKey val="0"/>
          <c:showVal val="0"/>
          <c:showCatName val="0"/>
          <c:showSerName val="0"/>
          <c:showPercent val="0"/>
          <c:showBubbleSize val="0"/>
        </c:dLbls>
        <c:gapWidth val="150"/>
        <c:overlap val="100"/>
        <c:axId val="179016192"/>
        <c:axId val="181932544"/>
      </c:barChart>
      <c:catAx>
        <c:axId val="179016192"/>
        <c:scaling>
          <c:orientation val="minMax"/>
        </c:scaling>
        <c:delete val="0"/>
        <c:axPos val="b"/>
        <c:majorTickMark val="out"/>
        <c:minorTickMark val="none"/>
        <c:tickLblPos val="nextTo"/>
        <c:crossAx val="181932544"/>
        <c:crosses val="autoZero"/>
        <c:auto val="1"/>
        <c:lblAlgn val="ctr"/>
        <c:lblOffset val="100"/>
        <c:noMultiLvlLbl val="0"/>
      </c:catAx>
      <c:valAx>
        <c:axId val="181932544"/>
        <c:scaling>
          <c:orientation val="minMax"/>
        </c:scaling>
        <c:delete val="0"/>
        <c:axPos val="l"/>
        <c:majorGridlines/>
        <c:numFmt formatCode="0.00" sourceLinked="1"/>
        <c:majorTickMark val="out"/>
        <c:minorTickMark val="none"/>
        <c:tickLblPos val="nextTo"/>
        <c:crossAx val="179016192"/>
        <c:crosses val="autoZero"/>
        <c:crossBetween val="between"/>
      </c:valAx>
    </c:plotArea>
    <c:legend>
      <c:legendPos val="r"/>
      <c:layout/>
      <c:overlay val="0"/>
      <c:txPr>
        <a:bodyPr/>
        <a:lstStyle/>
        <a:p>
          <a:pPr rtl="0">
            <a:defRPr/>
          </a:pPr>
          <a:endParaRPr lang="tr-TR"/>
        </a:p>
      </c:txPr>
    </c:legend>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Mardin-2004</c:v>
          </c:tx>
          <c:spPr>
            <a:solidFill>
              <a:srgbClr val="00B0F0"/>
            </a:solidFill>
          </c:spPr>
          <c:invertIfNegative val="0"/>
          <c:dLbls>
            <c:dLbl>
              <c:idx val="0"/>
              <c:layout/>
              <c:tx>
                <c:rich>
                  <a:bodyPr/>
                  <a:lstStyle/>
                  <a:p>
                    <a:r>
                      <a:rPr lang="en-US" smtClean="0"/>
                      <a:t>26</a:t>
                    </a:r>
                    <a:r>
                      <a:rPr lang="tr-TR" smtClean="0"/>
                      <a:t>.</a:t>
                    </a:r>
                    <a:r>
                      <a:rPr lang="en-US" smtClean="0"/>
                      <a:t>74</a:t>
                    </a:r>
                    <a:endParaRPr lang="en-US"/>
                  </a:p>
                </c:rich>
              </c:tx>
              <c:showLegendKey val="0"/>
              <c:showVal val="1"/>
              <c:showCatName val="0"/>
              <c:showSerName val="0"/>
              <c:showPercent val="0"/>
              <c:showBubbleSize val="0"/>
            </c:dLbl>
            <c:dLbl>
              <c:idx val="1"/>
              <c:layout/>
              <c:tx>
                <c:rich>
                  <a:bodyPr/>
                  <a:lstStyle/>
                  <a:p>
                    <a:r>
                      <a:rPr lang="en-US" smtClean="0"/>
                      <a:t>11</a:t>
                    </a:r>
                    <a:r>
                      <a:rPr lang="tr-TR" smtClean="0"/>
                      <a:t>.</a:t>
                    </a:r>
                    <a:r>
                      <a:rPr lang="en-US" smtClean="0"/>
                      <a:t>17</a:t>
                    </a:r>
                    <a:endParaRPr lang="en-US"/>
                  </a:p>
                </c:rich>
              </c:tx>
              <c:showLegendKey val="0"/>
              <c:showVal val="1"/>
              <c:showCatName val="0"/>
              <c:showSerName val="0"/>
              <c:showPercent val="0"/>
              <c:showBubbleSize val="0"/>
            </c:dLbl>
            <c:dLbl>
              <c:idx val="2"/>
              <c:layout/>
              <c:tx>
                <c:rich>
                  <a:bodyPr/>
                  <a:lstStyle/>
                  <a:p>
                    <a:r>
                      <a:rPr lang="en-US" smtClean="0"/>
                      <a:t>62</a:t>
                    </a:r>
                    <a:r>
                      <a:rPr lang="tr-TR" smtClean="0"/>
                      <a:t>.</a:t>
                    </a:r>
                    <a:r>
                      <a:rPr lang="en-US" smtClean="0"/>
                      <a:t>10</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Sayfa1!$H$2:$H$4</c:f>
              <c:strCache>
                <c:ptCount val="3"/>
                <c:pt idx="0">
                  <c:v>Tarım</c:v>
                </c:pt>
                <c:pt idx="1">
                  <c:v>Sanayi</c:v>
                </c:pt>
                <c:pt idx="2">
                  <c:v>Hizmet</c:v>
                </c:pt>
              </c:strCache>
            </c:strRef>
          </c:cat>
          <c:val>
            <c:numRef>
              <c:f>Sayfa1!$J$2:$J$4</c:f>
              <c:numCache>
                <c:formatCode>0.00</c:formatCode>
                <c:ptCount val="3"/>
                <c:pt idx="0">
                  <c:v>26.74</c:v>
                </c:pt>
                <c:pt idx="1">
                  <c:v>11.17</c:v>
                </c:pt>
                <c:pt idx="2">
                  <c:v>62.1</c:v>
                </c:pt>
              </c:numCache>
            </c:numRef>
          </c:val>
        </c:ser>
        <c:ser>
          <c:idx val="1"/>
          <c:order val="1"/>
          <c:tx>
            <c:v>Mardin-2019</c:v>
          </c:tx>
          <c:spPr>
            <a:solidFill>
              <a:srgbClr val="FF0000"/>
            </a:solidFill>
          </c:spPr>
          <c:invertIfNegative val="0"/>
          <c:dLbls>
            <c:dLbl>
              <c:idx val="0"/>
              <c:layout/>
              <c:tx>
                <c:rich>
                  <a:bodyPr/>
                  <a:lstStyle/>
                  <a:p>
                    <a:r>
                      <a:rPr lang="en-US" smtClean="0"/>
                      <a:t>14</a:t>
                    </a:r>
                    <a:r>
                      <a:rPr lang="tr-TR" smtClean="0"/>
                      <a:t>.</a:t>
                    </a:r>
                    <a:r>
                      <a:rPr lang="en-US" smtClean="0"/>
                      <a:t>87</a:t>
                    </a:r>
                    <a:endParaRPr lang="en-US"/>
                  </a:p>
                </c:rich>
              </c:tx>
              <c:showLegendKey val="0"/>
              <c:showVal val="1"/>
              <c:showCatName val="0"/>
              <c:showSerName val="0"/>
              <c:showPercent val="0"/>
              <c:showBubbleSize val="0"/>
            </c:dLbl>
            <c:dLbl>
              <c:idx val="1"/>
              <c:layout/>
              <c:tx>
                <c:rich>
                  <a:bodyPr/>
                  <a:lstStyle/>
                  <a:p>
                    <a:r>
                      <a:rPr lang="en-US" smtClean="0"/>
                      <a:t>14</a:t>
                    </a:r>
                    <a:r>
                      <a:rPr lang="tr-TR" smtClean="0"/>
                      <a:t>.</a:t>
                    </a:r>
                    <a:r>
                      <a:rPr lang="en-US" smtClean="0"/>
                      <a:t>33</a:t>
                    </a:r>
                    <a:endParaRPr lang="en-US"/>
                  </a:p>
                </c:rich>
              </c:tx>
              <c:showLegendKey val="0"/>
              <c:showVal val="1"/>
              <c:showCatName val="0"/>
              <c:showSerName val="0"/>
              <c:showPercent val="0"/>
              <c:showBubbleSize val="0"/>
            </c:dLbl>
            <c:dLbl>
              <c:idx val="2"/>
              <c:layout/>
              <c:tx>
                <c:rich>
                  <a:bodyPr/>
                  <a:lstStyle/>
                  <a:p>
                    <a:r>
                      <a:rPr lang="en-US" smtClean="0"/>
                      <a:t>70</a:t>
                    </a:r>
                    <a:r>
                      <a:rPr lang="tr-TR" smtClean="0"/>
                      <a:t>.</a:t>
                    </a:r>
                    <a:r>
                      <a:rPr lang="en-US" smtClean="0"/>
                      <a:t>80</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Sayfa1!$H$2:$H$4</c:f>
              <c:strCache>
                <c:ptCount val="3"/>
                <c:pt idx="0">
                  <c:v>Tarım</c:v>
                </c:pt>
                <c:pt idx="1">
                  <c:v>Sanayi</c:v>
                </c:pt>
                <c:pt idx="2">
                  <c:v>Hizmet</c:v>
                </c:pt>
              </c:strCache>
            </c:strRef>
          </c:cat>
          <c:val>
            <c:numRef>
              <c:f>Sayfa1!$L$2:$L$4</c:f>
              <c:numCache>
                <c:formatCode>General</c:formatCode>
                <c:ptCount val="3"/>
                <c:pt idx="0">
                  <c:v>14.87</c:v>
                </c:pt>
                <c:pt idx="1">
                  <c:v>14.33</c:v>
                </c:pt>
                <c:pt idx="2" formatCode="0.00">
                  <c:v>70.8</c:v>
                </c:pt>
              </c:numCache>
            </c:numRef>
          </c:val>
        </c:ser>
        <c:dLbls>
          <c:showLegendKey val="0"/>
          <c:showVal val="0"/>
          <c:showCatName val="0"/>
          <c:showSerName val="0"/>
          <c:showPercent val="0"/>
          <c:showBubbleSize val="0"/>
        </c:dLbls>
        <c:gapWidth val="150"/>
        <c:overlap val="100"/>
        <c:axId val="182374912"/>
        <c:axId val="181934272"/>
      </c:barChart>
      <c:catAx>
        <c:axId val="182374912"/>
        <c:scaling>
          <c:orientation val="minMax"/>
        </c:scaling>
        <c:delete val="0"/>
        <c:axPos val="b"/>
        <c:majorTickMark val="out"/>
        <c:minorTickMark val="none"/>
        <c:tickLblPos val="nextTo"/>
        <c:crossAx val="181934272"/>
        <c:crosses val="autoZero"/>
        <c:auto val="1"/>
        <c:lblAlgn val="ctr"/>
        <c:lblOffset val="100"/>
        <c:noMultiLvlLbl val="0"/>
      </c:catAx>
      <c:valAx>
        <c:axId val="181934272"/>
        <c:scaling>
          <c:orientation val="minMax"/>
        </c:scaling>
        <c:delete val="0"/>
        <c:axPos val="l"/>
        <c:majorGridlines/>
        <c:numFmt formatCode="0.00" sourceLinked="1"/>
        <c:majorTickMark val="out"/>
        <c:minorTickMark val="none"/>
        <c:tickLblPos val="nextTo"/>
        <c:crossAx val="18237491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Mardin</c:v>
          </c:tx>
          <c:spPr>
            <a:ln>
              <a:solidFill>
                <a:srgbClr val="A40000"/>
              </a:solidFill>
            </a:ln>
          </c:spPr>
          <c:marker>
            <c:symbol val="none"/>
          </c:marker>
          <c:cat>
            <c:strRef>
              <c:f>'İşlenen tarım alanı'!$B$2:$R$2</c:f>
              <c:strCach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strCache>
            </c:strRef>
          </c:cat>
          <c:val>
            <c:numRef>
              <c:f>'İşlenen tarım alanı'!$B$90:$R$90</c:f>
              <c:numCache>
                <c:formatCode>0.000</c:formatCode>
                <c:ptCount val="17"/>
                <c:pt idx="0">
                  <c:v>1.5196620399486129E-2</c:v>
                </c:pt>
                <c:pt idx="1">
                  <c:v>1.5613284269296337E-2</c:v>
                </c:pt>
                <c:pt idx="2">
                  <c:v>1.4898772987447902E-2</c:v>
                </c:pt>
                <c:pt idx="3">
                  <c:v>1.5738515479514638E-2</c:v>
                </c:pt>
                <c:pt idx="4">
                  <c:v>1.6093765034046012E-2</c:v>
                </c:pt>
                <c:pt idx="5">
                  <c:v>1.5920515166570375E-2</c:v>
                </c:pt>
                <c:pt idx="6">
                  <c:v>1.4991189988077793E-2</c:v>
                </c:pt>
                <c:pt idx="7">
                  <c:v>1.3790194295798208E-2</c:v>
                </c:pt>
                <c:pt idx="8">
                  <c:v>1.3745273015614031E-2</c:v>
                </c:pt>
                <c:pt idx="9">
                  <c:v>1.3786245271035129E-2</c:v>
                </c:pt>
                <c:pt idx="10">
                  <c:v>1.4147810046264107E-2</c:v>
                </c:pt>
                <c:pt idx="11">
                  <c:v>1.3892845081150072E-2</c:v>
                </c:pt>
                <c:pt idx="12">
                  <c:v>1.344783468386699E-2</c:v>
                </c:pt>
                <c:pt idx="13">
                  <c:v>1.3670876682838881E-2</c:v>
                </c:pt>
                <c:pt idx="14">
                  <c:v>1.3762660550514534E-2</c:v>
                </c:pt>
                <c:pt idx="15">
                  <c:v>1.3625222820951032E-2</c:v>
                </c:pt>
                <c:pt idx="16">
                  <c:v>1.3749996998397324E-2</c:v>
                </c:pt>
              </c:numCache>
            </c:numRef>
          </c:val>
          <c:smooth val="0"/>
        </c:ser>
        <c:ser>
          <c:idx val="1"/>
          <c:order val="1"/>
          <c:tx>
            <c:v>Siirt</c:v>
          </c:tx>
          <c:marker>
            <c:symbol val="none"/>
          </c:marker>
          <c:cat>
            <c:strRef>
              <c:f>'İşlenen tarım alanı'!$B$2:$R$2</c:f>
              <c:strCach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strCache>
            </c:strRef>
          </c:cat>
          <c:val>
            <c:numRef>
              <c:f>'İşlenen tarım alanı'!$B$91:$R$91</c:f>
              <c:numCache>
                <c:formatCode>0.000</c:formatCode>
                <c:ptCount val="17"/>
                <c:pt idx="0">
                  <c:v>2.7509772816452466E-3</c:v>
                </c:pt>
                <c:pt idx="1">
                  <c:v>3.1622523039407987E-3</c:v>
                </c:pt>
                <c:pt idx="2">
                  <c:v>3.6741624175080133E-3</c:v>
                </c:pt>
                <c:pt idx="3">
                  <c:v>3.2692571846742661E-3</c:v>
                </c:pt>
                <c:pt idx="4">
                  <c:v>3.8011171482092384E-3</c:v>
                </c:pt>
                <c:pt idx="5">
                  <c:v>4.7002355222742027E-3</c:v>
                </c:pt>
                <c:pt idx="6">
                  <c:v>3.4011069965402502E-3</c:v>
                </c:pt>
                <c:pt idx="7">
                  <c:v>2.9051837713165948E-3</c:v>
                </c:pt>
                <c:pt idx="8">
                  <c:v>3.1506669804182382E-3</c:v>
                </c:pt>
                <c:pt idx="9">
                  <c:v>2.9034469963438851E-3</c:v>
                </c:pt>
                <c:pt idx="10">
                  <c:v>2.7084869418897172E-3</c:v>
                </c:pt>
                <c:pt idx="11">
                  <c:v>3.0294290017620538E-3</c:v>
                </c:pt>
                <c:pt idx="12">
                  <c:v>3.2113719481994432E-3</c:v>
                </c:pt>
                <c:pt idx="13">
                  <c:v>3.0773311075661782E-3</c:v>
                </c:pt>
                <c:pt idx="14">
                  <c:v>2.9276873445095481E-3</c:v>
                </c:pt>
                <c:pt idx="15">
                  <c:v>2.9416144759361546E-3</c:v>
                </c:pt>
                <c:pt idx="16">
                  <c:v>2.9197547197583676E-3</c:v>
                </c:pt>
              </c:numCache>
            </c:numRef>
          </c:val>
          <c:smooth val="0"/>
        </c:ser>
        <c:ser>
          <c:idx val="2"/>
          <c:order val="2"/>
          <c:tx>
            <c:v>Batman</c:v>
          </c:tx>
          <c:spPr>
            <a:ln>
              <a:solidFill>
                <a:srgbClr val="00B050"/>
              </a:solidFill>
            </a:ln>
          </c:spPr>
          <c:marker>
            <c:symbol val="none"/>
          </c:marker>
          <c:cat>
            <c:strRef>
              <c:f>'İşlenen tarım alanı'!$B$2:$R$2</c:f>
              <c:strCach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strCache>
            </c:strRef>
          </c:cat>
          <c:val>
            <c:numRef>
              <c:f>'İşlenen tarım alanı'!$B$92:$R$92</c:f>
              <c:numCache>
                <c:formatCode>0.000</c:formatCode>
                <c:ptCount val="17"/>
                <c:pt idx="0">
                  <c:v>4.8403409365778147E-3</c:v>
                </c:pt>
                <c:pt idx="1">
                  <c:v>5.4958350120601247E-3</c:v>
                </c:pt>
                <c:pt idx="2">
                  <c:v>5.8428651121664749E-3</c:v>
                </c:pt>
                <c:pt idx="3">
                  <c:v>4.9825983737977501E-3</c:v>
                </c:pt>
                <c:pt idx="4">
                  <c:v>4.7215429082169431E-3</c:v>
                </c:pt>
                <c:pt idx="5">
                  <c:v>4.9247141772719135E-3</c:v>
                </c:pt>
                <c:pt idx="6">
                  <c:v>5.4432770195288679E-3</c:v>
                </c:pt>
                <c:pt idx="7">
                  <c:v>5.7518954932960333E-3</c:v>
                </c:pt>
                <c:pt idx="8">
                  <c:v>5.4726585960990599E-3</c:v>
                </c:pt>
                <c:pt idx="9">
                  <c:v>5.2334372065548276E-3</c:v>
                </c:pt>
                <c:pt idx="10">
                  <c:v>5.0708518635921712E-3</c:v>
                </c:pt>
                <c:pt idx="11">
                  <c:v>4.9694025588473984E-3</c:v>
                </c:pt>
                <c:pt idx="12">
                  <c:v>4.505802022898406E-3</c:v>
                </c:pt>
                <c:pt idx="13">
                  <c:v>3.9909497203239963E-3</c:v>
                </c:pt>
                <c:pt idx="14">
                  <c:v>4.1356632200778417E-3</c:v>
                </c:pt>
                <c:pt idx="15">
                  <c:v>3.9424957499061318E-3</c:v>
                </c:pt>
                <c:pt idx="16">
                  <c:v>3.9584369737775396E-3</c:v>
                </c:pt>
              </c:numCache>
            </c:numRef>
          </c:val>
          <c:smooth val="0"/>
        </c:ser>
        <c:ser>
          <c:idx val="3"/>
          <c:order val="3"/>
          <c:tx>
            <c:v>Şırnak</c:v>
          </c:tx>
          <c:spPr>
            <a:ln>
              <a:solidFill>
                <a:srgbClr val="FFC000"/>
              </a:solidFill>
            </a:ln>
          </c:spPr>
          <c:marker>
            <c:symbol val="none"/>
          </c:marker>
          <c:cat>
            <c:strRef>
              <c:f>'İşlenen tarım alanı'!$B$2:$R$2</c:f>
              <c:strCach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strCache>
            </c:strRef>
          </c:cat>
          <c:val>
            <c:numRef>
              <c:f>'İşlenen tarım alanı'!$B$93:$R$93</c:f>
              <c:numCache>
                <c:formatCode>0.000</c:formatCode>
                <c:ptCount val="17"/>
                <c:pt idx="0">
                  <c:v>4.575275547062713E-3</c:v>
                </c:pt>
                <c:pt idx="1">
                  <c:v>4.3807356148203068E-3</c:v>
                </c:pt>
                <c:pt idx="2">
                  <c:v>3.2584715560928105E-3</c:v>
                </c:pt>
                <c:pt idx="3">
                  <c:v>4.7224828155159179E-3</c:v>
                </c:pt>
                <c:pt idx="4">
                  <c:v>4.5783294847721962E-3</c:v>
                </c:pt>
                <c:pt idx="5">
                  <c:v>5.3962458064221218E-3</c:v>
                </c:pt>
                <c:pt idx="6">
                  <c:v>4.7794045780636084E-3</c:v>
                </c:pt>
                <c:pt idx="7">
                  <c:v>4.8248211510554251E-3</c:v>
                </c:pt>
                <c:pt idx="8">
                  <c:v>4.5423848621053585E-3</c:v>
                </c:pt>
                <c:pt idx="9">
                  <c:v>4.8279150869831094E-3</c:v>
                </c:pt>
                <c:pt idx="10">
                  <c:v>4.7415431408679423E-3</c:v>
                </c:pt>
                <c:pt idx="11">
                  <c:v>4.4633919822626563E-3</c:v>
                </c:pt>
                <c:pt idx="12">
                  <c:v>3.7068595471982236E-3</c:v>
                </c:pt>
                <c:pt idx="13">
                  <c:v>5.1443863434143906E-3</c:v>
                </c:pt>
                <c:pt idx="14">
                  <c:v>5.1742436118990768E-3</c:v>
                </c:pt>
                <c:pt idx="15">
                  <c:v>5.2567461175121845E-3</c:v>
                </c:pt>
                <c:pt idx="16">
                  <c:v>5.2024543964589364E-3</c:v>
                </c:pt>
              </c:numCache>
            </c:numRef>
          </c:val>
          <c:smooth val="0"/>
        </c:ser>
        <c:dLbls>
          <c:showLegendKey val="0"/>
          <c:showVal val="0"/>
          <c:showCatName val="0"/>
          <c:showSerName val="0"/>
          <c:showPercent val="0"/>
          <c:showBubbleSize val="0"/>
        </c:dLbls>
        <c:marker val="1"/>
        <c:smooth val="0"/>
        <c:axId val="185017344"/>
        <c:axId val="179307648"/>
      </c:lineChart>
      <c:catAx>
        <c:axId val="185017344"/>
        <c:scaling>
          <c:orientation val="minMax"/>
        </c:scaling>
        <c:delete val="0"/>
        <c:axPos val="b"/>
        <c:majorTickMark val="out"/>
        <c:minorTickMark val="none"/>
        <c:tickLblPos val="nextTo"/>
        <c:crossAx val="179307648"/>
        <c:crosses val="autoZero"/>
        <c:auto val="1"/>
        <c:lblAlgn val="ctr"/>
        <c:lblOffset val="100"/>
        <c:noMultiLvlLbl val="0"/>
      </c:catAx>
      <c:valAx>
        <c:axId val="179307648"/>
        <c:scaling>
          <c:orientation val="minMax"/>
        </c:scaling>
        <c:delete val="0"/>
        <c:axPos val="l"/>
        <c:majorGridlines/>
        <c:numFmt formatCode="0.000" sourceLinked="1"/>
        <c:majorTickMark val="out"/>
        <c:minorTickMark val="none"/>
        <c:tickLblPos val="nextTo"/>
        <c:crossAx val="18501734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'Girişim sayısı'!$A$3</c:f>
              <c:strCache>
                <c:ptCount val="1"/>
                <c:pt idx="0">
                  <c:v>Türkiye</c:v>
                </c:pt>
              </c:strCache>
            </c:strRef>
          </c:tx>
          <c:spPr>
            <a:solidFill>
              <a:srgbClr val="A40000"/>
            </a:solidFill>
          </c:spPr>
          <c:invertIfNegative val="0"/>
          <c:dLbls>
            <c:dLbl>
              <c:idx val="0"/>
              <c:layout/>
              <c:tx>
                <c:rich>
                  <a:bodyPr/>
                  <a:lstStyle/>
                  <a:p>
                    <a:r>
                      <a:rPr lang="en-US" smtClean="0"/>
                      <a:t>3</a:t>
                    </a:r>
                    <a:r>
                      <a:rPr lang="tr-TR" smtClean="0"/>
                      <a:t>,</a:t>
                    </a:r>
                    <a:r>
                      <a:rPr lang="en-US" smtClean="0"/>
                      <a:t>266</a:t>
                    </a:r>
                    <a:r>
                      <a:rPr lang="tr-TR" smtClean="0"/>
                      <a:t>,</a:t>
                    </a:r>
                    <a:r>
                      <a:rPr lang="en-US" smtClean="0"/>
                      <a:t>911</a:t>
                    </a:r>
                    <a:endParaRPr lang="en-US"/>
                  </a:p>
                </c:rich>
              </c:tx>
              <c:showLegendKey val="0"/>
              <c:showVal val="1"/>
              <c:showCatName val="0"/>
              <c:showSerName val="0"/>
              <c:showPercent val="0"/>
              <c:showBubbleSize val="0"/>
            </c:dLbl>
            <c:dLbl>
              <c:idx val="1"/>
              <c:layout/>
              <c:tx>
                <c:rich>
                  <a:bodyPr/>
                  <a:lstStyle/>
                  <a:p>
                    <a:r>
                      <a:rPr lang="en-US" smtClean="0"/>
                      <a:t>3</a:t>
                    </a:r>
                    <a:r>
                      <a:rPr lang="tr-TR" smtClean="0"/>
                      <a:t>,</a:t>
                    </a:r>
                    <a:r>
                      <a:rPr lang="en-US" smtClean="0"/>
                      <a:t>287</a:t>
                    </a:r>
                    <a:r>
                      <a:rPr lang="tr-TR" smtClean="0"/>
                      <a:t>,</a:t>
                    </a:r>
                    <a:r>
                      <a:rPr lang="en-US" smtClean="0"/>
                      <a:t>412</a:t>
                    </a:r>
                    <a:endParaRPr lang="en-US"/>
                  </a:p>
                </c:rich>
              </c:tx>
              <c:showLegendKey val="0"/>
              <c:showVal val="1"/>
              <c:showCatName val="0"/>
              <c:showSerName val="0"/>
              <c:showPercent val="0"/>
              <c:showBubbleSize val="0"/>
            </c:dLbl>
            <c:dLbl>
              <c:idx val="2"/>
              <c:layout/>
              <c:tx>
                <c:rich>
                  <a:bodyPr/>
                  <a:lstStyle/>
                  <a:p>
                    <a:r>
                      <a:rPr lang="en-US" smtClean="0"/>
                      <a:t>3</a:t>
                    </a:r>
                    <a:r>
                      <a:rPr lang="tr-TR" smtClean="0"/>
                      <a:t>,</a:t>
                    </a:r>
                    <a:r>
                      <a:rPr lang="en-US" smtClean="0"/>
                      <a:t>309</a:t>
                    </a:r>
                    <a:r>
                      <a:rPr lang="tr-TR" smtClean="0"/>
                      <a:t>,</a:t>
                    </a:r>
                    <a:r>
                      <a:rPr lang="en-US" smtClean="0"/>
                      <a:t>859</a:t>
                    </a:r>
                    <a:endParaRPr lang="en-US"/>
                  </a:p>
                </c:rich>
              </c:tx>
              <c:showLegendKey val="0"/>
              <c:showVal val="1"/>
              <c:showCatName val="0"/>
              <c:showSerName val="0"/>
              <c:showPercent val="0"/>
              <c:showBubbleSize val="0"/>
            </c:dLbl>
            <c:dLbl>
              <c:idx val="3"/>
              <c:layout/>
              <c:tx>
                <c:rich>
                  <a:bodyPr/>
                  <a:lstStyle/>
                  <a:p>
                    <a:r>
                      <a:rPr lang="en-US" smtClean="0"/>
                      <a:t>3</a:t>
                    </a:r>
                    <a:r>
                      <a:rPr lang="tr-TR" smtClean="0"/>
                      <a:t>,</a:t>
                    </a:r>
                    <a:r>
                      <a:rPr lang="en-US" smtClean="0"/>
                      <a:t>362</a:t>
                    </a:r>
                    <a:r>
                      <a:rPr lang="tr-TR" smtClean="0"/>
                      <a:t>,</a:t>
                    </a:r>
                    <a:r>
                      <a:rPr lang="en-US" smtClean="0"/>
                      <a:t>086</a:t>
                    </a:r>
                    <a:endParaRPr lang="en-US"/>
                  </a:p>
                </c:rich>
              </c:tx>
              <c:showLegendKey val="0"/>
              <c:showVal val="1"/>
              <c:showCatName val="0"/>
              <c:showSerName val="0"/>
              <c:showPercent val="0"/>
              <c:showBubbleSize val="0"/>
            </c:dLbl>
            <c:dLbl>
              <c:idx val="4"/>
              <c:layout/>
              <c:tx>
                <c:rich>
                  <a:bodyPr/>
                  <a:lstStyle/>
                  <a:p>
                    <a:r>
                      <a:rPr lang="en-US" smtClean="0"/>
                      <a:t>3</a:t>
                    </a:r>
                    <a:r>
                      <a:rPr lang="tr-TR" smtClean="0"/>
                      <a:t>,</a:t>
                    </a:r>
                    <a:r>
                      <a:rPr lang="en-US" smtClean="0"/>
                      <a:t>397</a:t>
                    </a:r>
                    <a:r>
                      <a:rPr lang="tr-TR" smtClean="0"/>
                      <a:t>,</a:t>
                    </a:r>
                    <a:r>
                      <a:rPr lang="en-US" smtClean="0"/>
                      <a:t>724</a:t>
                    </a:r>
                    <a:endParaRPr lang="en-US"/>
                  </a:p>
                </c:rich>
              </c:tx>
              <c:showLegendKey val="0"/>
              <c:showVal val="1"/>
              <c:showCatName val="0"/>
              <c:showSerName val="0"/>
              <c:showPercent val="0"/>
              <c:showBubbleSize val="0"/>
            </c:dLbl>
            <c:dLbl>
              <c:idx val="5"/>
              <c:layout/>
              <c:tx>
                <c:rich>
                  <a:bodyPr/>
                  <a:lstStyle/>
                  <a:p>
                    <a:r>
                      <a:rPr lang="en-US" smtClean="0"/>
                      <a:t>3</a:t>
                    </a:r>
                    <a:r>
                      <a:rPr lang="tr-TR" smtClean="0"/>
                      <a:t>,</a:t>
                    </a:r>
                    <a:r>
                      <a:rPr lang="en-US" smtClean="0"/>
                      <a:t>434</a:t>
                    </a:r>
                    <a:r>
                      <a:rPr lang="tr-TR" smtClean="0"/>
                      <a:t>,</a:t>
                    </a:r>
                    <a:r>
                      <a:rPr lang="en-US" smtClean="0"/>
                      <a:t>912</a:t>
                    </a:r>
                    <a:endParaRPr lang="en-US"/>
                  </a:p>
                </c:rich>
              </c:tx>
              <c:showLegendKey val="0"/>
              <c:showVal val="1"/>
              <c:showCatName val="0"/>
              <c:showSerName val="0"/>
              <c:showPercent val="0"/>
              <c:showBubbleSize val="0"/>
            </c:dLbl>
            <c:dLbl>
              <c:idx val="6"/>
              <c:layout/>
              <c:tx>
                <c:rich>
                  <a:bodyPr/>
                  <a:lstStyle/>
                  <a:p>
                    <a:r>
                      <a:rPr lang="en-US" smtClean="0"/>
                      <a:t>3</a:t>
                    </a:r>
                    <a:r>
                      <a:rPr lang="tr-TR" smtClean="0"/>
                      <a:t>,</a:t>
                    </a:r>
                    <a:r>
                      <a:rPr lang="en-US" smtClean="0"/>
                      <a:t>498</a:t>
                    </a:r>
                    <a:r>
                      <a:rPr lang="tr-TR" smtClean="0"/>
                      <a:t>,</a:t>
                    </a:r>
                    <a:r>
                      <a:rPr lang="en-US" smtClean="0"/>
                      <a:t>586</a:t>
                    </a:r>
                    <a:endParaRPr lang="en-US"/>
                  </a:p>
                </c:rich>
              </c:tx>
              <c:showLegendKey val="0"/>
              <c:showVal val="1"/>
              <c:showCatName val="0"/>
              <c:showSerName val="0"/>
              <c:showPercent val="0"/>
              <c:showBubbleSize val="0"/>
            </c:dLbl>
            <c:dLbl>
              <c:idx val="7"/>
              <c:layout/>
              <c:tx>
                <c:rich>
                  <a:bodyPr/>
                  <a:lstStyle/>
                  <a:p>
                    <a:r>
                      <a:rPr lang="en-US" smtClean="0"/>
                      <a:t>3</a:t>
                    </a:r>
                    <a:r>
                      <a:rPr lang="tr-TR" smtClean="0"/>
                      <a:t>,</a:t>
                    </a:r>
                    <a:r>
                      <a:rPr lang="en-US" smtClean="0"/>
                      <a:t>608</a:t>
                    </a:r>
                    <a:r>
                      <a:rPr lang="tr-TR" smtClean="0"/>
                      <a:t>,</a:t>
                    </a:r>
                    <a:r>
                      <a:rPr lang="en-US" smtClean="0"/>
                      <a:t>470</a:t>
                    </a:r>
                    <a:endParaRPr lang="en-US"/>
                  </a:p>
                </c:rich>
              </c:tx>
              <c:showLegendKey val="0"/>
              <c:showVal val="1"/>
              <c:showCatName val="0"/>
              <c:showSerName val="0"/>
              <c:showPercent val="0"/>
              <c:showBubbleSize val="0"/>
            </c:dLbl>
            <c:dLbl>
              <c:idx val="8"/>
              <c:layout/>
              <c:tx>
                <c:rich>
                  <a:bodyPr/>
                  <a:lstStyle/>
                  <a:p>
                    <a:r>
                      <a:rPr lang="en-US" smtClean="0"/>
                      <a:t>3</a:t>
                    </a:r>
                    <a:r>
                      <a:rPr lang="tr-TR" smtClean="0"/>
                      <a:t>,</a:t>
                    </a:r>
                    <a:r>
                      <a:rPr lang="en-US" smtClean="0"/>
                      <a:t>696</a:t>
                    </a:r>
                    <a:r>
                      <a:rPr lang="tr-TR" smtClean="0"/>
                      <a:t>,</a:t>
                    </a:r>
                    <a:r>
                      <a:rPr lang="en-US" smtClean="0"/>
                      <a:t>004</a:t>
                    </a:r>
                    <a:endParaRPr lang="en-US"/>
                  </a:p>
                </c:rich>
              </c:tx>
              <c:showLegendKey val="0"/>
              <c:showVal val="1"/>
              <c:showCatName val="0"/>
              <c:showSerName val="0"/>
              <c:showPercent val="0"/>
              <c:showBubbleSize val="0"/>
            </c:dLbl>
            <c:dLbl>
              <c:idx val="9"/>
              <c:layout/>
              <c:tx>
                <c:rich>
                  <a:bodyPr/>
                  <a:lstStyle/>
                  <a:p>
                    <a:r>
                      <a:rPr lang="en-US" smtClean="0"/>
                      <a:t>3</a:t>
                    </a:r>
                    <a:r>
                      <a:rPr lang="tr-TR" smtClean="0"/>
                      <a:t>,</a:t>
                    </a:r>
                    <a:r>
                      <a:rPr lang="en-US" smtClean="0"/>
                      <a:t>845</a:t>
                    </a:r>
                    <a:r>
                      <a:rPr lang="tr-TR" smtClean="0"/>
                      <a:t>,</a:t>
                    </a:r>
                    <a:r>
                      <a:rPr lang="en-US" smtClean="0"/>
                      <a:t>951</a:t>
                    </a:r>
                    <a:endParaRPr lang="en-US"/>
                  </a:p>
                </c:rich>
              </c:tx>
              <c:showLegendKey val="0"/>
              <c:showVal val="1"/>
              <c:showCatName val="0"/>
              <c:showSerName val="0"/>
              <c:showPercent val="0"/>
              <c:showBubbleSize val="0"/>
            </c:dLbl>
            <c:dLbl>
              <c:idx val="10"/>
              <c:layout/>
              <c:tx>
                <c:rich>
                  <a:bodyPr/>
                  <a:lstStyle/>
                  <a:p>
                    <a:r>
                      <a:rPr lang="en-US" smtClean="0"/>
                      <a:t>3</a:t>
                    </a:r>
                    <a:r>
                      <a:rPr lang="tr-TR" smtClean="0"/>
                      <a:t>,</a:t>
                    </a:r>
                    <a:r>
                      <a:rPr lang="en-US" smtClean="0"/>
                      <a:t>954</a:t>
                    </a:r>
                    <a:r>
                      <a:rPr lang="tr-TR" smtClean="0"/>
                      <a:t>,</a:t>
                    </a:r>
                    <a:r>
                      <a:rPr lang="en-US" smtClean="0"/>
                      <a:t>698</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'Girişim sayısı'!$B$2:$L$2</c:f>
              <c:strCache>
                <c:ptCount val="11"/>
                <c:pt idx="0">
                  <c:v>2009</c:v>
                </c:pt>
                <c:pt idx="1">
                  <c:v>2010</c:v>
                </c:pt>
                <c:pt idx="2">
                  <c:v>2011</c:v>
                </c:pt>
                <c:pt idx="3">
                  <c:v>2012</c:v>
                </c:pt>
                <c:pt idx="4">
                  <c:v>2013</c:v>
                </c:pt>
                <c:pt idx="5">
                  <c:v>2014</c:v>
                </c:pt>
                <c:pt idx="6">
                  <c:v>2015</c:v>
                </c:pt>
                <c:pt idx="7">
                  <c:v>2016</c:v>
                </c:pt>
                <c:pt idx="8">
                  <c:v>2017</c:v>
                </c:pt>
                <c:pt idx="9">
                  <c:v>2018</c:v>
                </c:pt>
                <c:pt idx="10">
                  <c:v>2019</c:v>
                </c:pt>
              </c:strCache>
            </c:strRef>
          </c:cat>
          <c:val>
            <c:numRef>
              <c:f>'Girişim sayısı'!$B$3:$L$3</c:f>
              <c:numCache>
                <c:formatCode>#,##0</c:formatCode>
                <c:ptCount val="11"/>
                <c:pt idx="0">
                  <c:v>3266911</c:v>
                </c:pt>
                <c:pt idx="1">
                  <c:v>3287412</c:v>
                </c:pt>
                <c:pt idx="2">
                  <c:v>3309859</c:v>
                </c:pt>
                <c:pt idx="3">
                  <c:v>3362086</c:v>
                </c:pt>
                <c:pt idx="4">
                  <c:v>3397724</c:v>
                </c:pt>
                <c:pt idx="5">
                  <c:v>3434912</c:v>
                </c:pt>
                <c:pt idx="6">
                  <c:v>3498586</c:v>
                </c:pt>
                <c:pt idx="7">
                  <c:v>3608470</c:v>
                </c:pt>
                <c:pt idx="8">
                  <c:v>3696004</c:v>
                </c:pt>
                <c:pt idx="9">
                  <c:v>3845951</c:v>
                </c:pt>
                <c:pt idx="10">
                  <c:v>3954698</c:v>
                </c:pt>
              </c:numCache>
            </c:numRef>
          </c:val>
        </c:ser>
        <c:ser>
          <c:idx val="1"/>
          <c:order val="1"/>
          <c:tx>
            <c:strRef>
              <c:f>'Girişim sayısı'!$A$50</c:f>
              <c:strCache>
                <c:ptCount val="1"/>
                <c:pt idx="0">
                  <c:v>Mardin</c:v>
                </c:pt>
              </c:strCache>
            </c:strRef>
          </c:tx>
          <c:spPr>
            <a:ln>
              <a:solidFill>
                <a:srgbClr val="14316C"/>
              </a:solidFill>
            </a:ln>
          </c:spPr>
          <c:invertIfNegative val="0"/>
          <c:dLbls>
            <c:dLbl>
              <c:idx val="0"/>
              <c:layout/>
              <c:tx>
                <c:rich>
                  <a:bodyPr/>
                  <a:lstStyle/>
                  <a:p>
                    <a:r>
                      <a:rPr lang="en-US" smtClean="0"/>
                      <a:t>18</a:t>
                    </a:r>
                    <a:r>
                      <a:rPr lang="tr-TR" smtClean="0"/>
                      <a:t>,</a:t>
                    </a:r>
                    <a:r>
                      <a:rPr lang="en-US" smtClean="0"/>
                      <a:t>546</a:t>
                    </a:r>
                    <a:endParaRPr lang="en-US"/>
                  </a:p>
                </c:rich>
              </c:tx>
              <c:showLegendKey val="0"/>
              <c:showVal val="1"/>
              <c:showCatName val="0"/>
              <c:showSerName val="0"/>
              <c:showPercent val="0"/>
              <c:showBubbleSize val="0"/>
            </c:dLbl>
            <c:dLbl>
              <c:idx val="1"/>
              <c:layout/>
              <c:tx>
                <c:rich>
                  <a:bodyPr/>
                  <a:lstStyle/>
                  <a:p>
                    <a:r>
                      <a:rPr lang="en-US" smtClean="0"/>
                      <a:t>18</a:t>
                    </a:r>
                    <a:r>
                      <a:rPr lang="tr-TR" smtClean="0"/>
                      <a:t>,</a:t>
                    </a:r>
                    <a:r>
                      <a:rPr lang="en-US" smtClean="0"/>
                      <a:t>293</a:t>
                    </a:r>
                    <a:endParaRPr lang="en-US"/>
                  </a:p>
                </c:rich>
              </c:tx>
              <c:showLegendKey val="0"/>
              <c:showVal val="1"/>
              <c:showCatName val="0"/>
              <c:showSerName val="0"/>
              <c:showPercent val="0"/>
              <c:showBubbleSize val="0"/>
            </c:dLbl>
            <c:dLbl>
              <c:idx val="2"/>
              <c:layout/>
              <c:tx>
                <c:rich>
                  <a:bodyPr/>
                  <a:lstStyle/>
                  <a:p>
                    <a:r>
                      <a:rPr lang="en-US" smtClean="0"/>
                      <a:t>18</a:t>
                    </a:r>
                    <a:r>
                      <a:rPr lang="tr-TR" smtClean="0"/>
                      <a:t>,</a:t>
                    </a:r>
                    <a:r>
                      <a:rPr lang="en-US" smtClean="0"/>
                      <a:t>248</a:t>
                    </a:r>
                    <a:endParaRPr lang="en-US"/>
                  </a:p>
                </c:rich>
              </c:tx>
              <c:showLegendKey val="0"/>
              <c:showVal val="1"/>
              <c:showCatName val="0"/>
              <c:showSerName val="0"/>
              <c:showPercent val="0"/>
              <c:showBubbleSize val="0"/>
            </c:dLbl>
            <c:dLbl>
              <c:idx val="3"/>
              <c:layout/>
              <c:tx>
                <c:rich>
                  <a:bodyPr/>
                  <a:lstStyle/>
                  <a:p>
                    <a:r>
                      <a:rPr lang="en-US" smtClean="0"/>
                      <a:t>18</a:t>
                    </a:r>
                    <a:r>
                      <a:rPr lang="tr-TR" smtClean="0"/>
                      <a:t>,</a:t>
                    </a:r>
                    <a:r>
                      <a:rPr lang="en-US" smtClean="0"/>
                      <a:t>876</a:t>
                    </a:r>
                    <a:endParaRPr lang="en-US"/>
                  </a:p>
                </c:rich>
              </c:tx>
              <c:showLegendKey val="0"/>
              <c:showVal val="1"/>
              <c:showCatName val="0"/>
              <c:showSerName val="0"/>
              <c:showPercent val="0"/>
              <c:showBubbleSize val="0"/>
            </c:dLbl>
            <c:dLbl>
              <c:idx val="4"/>
              <c:layout/>
              <c:tx>
                <c:rich>
                  <a:bodyPr/>
                  <a:lstStyle/>
                  <a:p>
                    <a:r>
                      <a:rPr lang="en-US" smtClean="0"/>
                      <a:t>19</a:t>
                    </a:r>
                    <a:r>
                      <a:rPr lang="tr-TR" smtClean="0"/>
                      <a:t>,</a:t>
                    </a:r>
                    <a:r>
                      <a:rPr lang="en-US" smtClean="0"/>
                      <a:t>250</a:t>
                    </a:r>
                    <a:endParaRPr lang="en-US"/>
                  </a:p>
                </c:rich>
              </c:tx>
              <c:showLegendKey val="0"/>
              <c:showVal val="1"/>
              <c:showCatName val="0"/>
              <c:showSerName val="0"/>
              <c:showPercent val="0"/>
              <c:showBubbleSize val="0"/>
            </c:dLbl>
            <c:dLbl>
              <c:idx val="5"/>
              <c:layout/>
              <c:tx>
                <c:rich>
                  <a:bodyPr/>
                  <a:lstStyle/>
                  <a:p>
                    <a:r>
                      <a:rPr lang="en-US" smtClean="0"/>
                      <a:t>19</a:t>
                    </a:r>
                    <a:r>
                      <a:rPr lang="tr-TR" smtClean="0"/>
                      <a:t>,</a:t>
                    </a:r>
                    <a:r>
                      <a:rPr lang="en-US" smtClean="0"/>
                      <a:t>624</a:t>
                    </a:r>
                    <a:endParaRPr lang="en-US"/>
                  </a:p>
                </c:rich>
              </c:tx>
              <c:showLegendKey val="0"/>
              <c:showVal val="1"/>
              <c:showCatName val="0"/>
              <c:showSerName val="0"/>
              <c:showPercent val="0"/>
              <c:showBubbleSize val="0"/>
            </c:dLbl>
            <c:dLbl>
              <c:idx val="6"/>
              <c:layout/>
              <c:tx>
                <c:rich>
                  <a:bodyPr/>
                  <a:lstStyle/>
                  <a:p>
                    <a:r>
                      <a:rPr lang="en-US" smtClean="0"/>
                      <a:t>19</a:t>
                    </a:r>
                    <a:r>
                      <a:rPr lang="tr-TR" smtClean="0"/>
                      <a:t>,</a:t>
                    </a:r>
                    <a:r>
                      <a:rPr lang="en-US" smtClean="0"/>
                      <a:t>875</a:t>
                    </a:r>
                    <a:endParaRPr lang="en-US"/>
                  </a:p>
                </c:rich>
              </c:tx>
              <c:showLegendKey val="0"/>
              <c:showVal val="1"/>
              <c:showCatName val="0"/>
              <c:showSerName val="0"/>
              <c:showPercent val="0"/>
              <c:showBubbleSize val="0"/>
            </c:dLbl>
            <c:dLbl>
              <c:idx val="7"/>
              <c:layout/>
              <c:tx>
                <c:rich>
                  <a:bodyPr/>
                  <a:lstStyle/>
                  <a:p>
                    <a:r>
                      <a:rPr lang="en-US" smtClean="0"/>
                      <a:t>20</a:t>
                    </a:r>
                    <a:r>
                      <a:rPr lang="tr-TR" smtClean="0"/>
                      <a:t>,</a:t>
                    </a:r>
                    <a:r>
                      <a:rPr lang="en-US" smtClean="0"/>
                      <a:t>457</a:t>
                    </a:r>
                    <a:endParaRPr lang="en-US"/>
                  </a:p>
                </c:rich>
              </c:tx>
              <c:showLegendKey val="0"/>
              <c:showVal val="1"/>
              <c:showCatName val="0"/>
              <c:showSerName val="0"/>
              <c:showPercent val="0"/>
              <c:showBubbleSize val="0"/>
            </c:dLbl>
            <c:dLbl>
              <c:idx val="8"/>
              <c:layout/>
              <c:tx>
                <c:rich>
                  <a:bodyPr/>
                  <a:lstStyle/>
                  <a:p>
                    <a:r>
                      <a:rPr lang="en-US" smtClean="0"/>
                      <a:t>20</a:t>
                    </a:r>
                    <a:r>
                      <a:rPr lang="tr-TR" smtClean="0"/>
                      <a:t>,</a:t>
                    </a:r>
                    <a:r>
                      <a:rPr lang="en-US" smtClean="0"/>
                      <a:t>692</a:t>
                    </a:r>
                    <a:endParaRPr lang="en-US"/>
                  </a:p>
                </c:rich>
              </c:tx>
              <c:showLegendKey val="0"/>
              <c:showVal val="1"/>
              <c:showCatName val="0"/>
              <c:showSerName val="0"/>
              <c:showPercent val="0"/>
              <c:showBubbleSize val="0"/>
            </c:dLbl>
            <c:dLbl>
              <c:idx val="9"/>
              <c:layout/>
              <c:tx>
                <c:rich>
                  <a:bodyPr/>
                  <a:lstStyle/>
                  <a:p>
                    <a:r>
                      <a:rPr lang="en-US" smtClean="0"/>
                      <a:t>22</a:t>
                    </a:r>
                    <a:r>
                      <a:rPr lang="tr-TR" smtClean="0"/>
                      <a:t>,</a:t>
                    </a:r>
                    <a:r>
                      <a:rPr lang="en-US" smtClean="0"/>
                      <a:t>025</a:t>
                    </a:r>
                    <a:endParaRPr lang="en-US"/>
                  </a:p>
                </c:rich>
              </c:tx>
              <c:showLegendKey val="0"/>
              <c:showVal val="1"/>
              <c:showCatName val="0"/>
              <c:showSerName val="0"/>
              <c:showPercent val="0"/>
              <c:showBubbleSize val="0"/>
            </c:dLbl>
            <c:dLbl>
              <c:idx val="10"/>
              <c:layout/>
              <c:tx>
                <c:rich>
                  <a:bodyPr/>
                  <a:lstStyle/>
                  <a:p>
                    <a:r>
                      <a:rPr lang="en-US" smtClean="0"/>
                      <a:t>22</a:t>
                    </a:r>
                    <a:r>
                      <a:rPr lang="tr-TR" smtClean="0"/>
                      <a:t>,</a:t>
                    </a:r>
                    <a:r>
                      <a:rPr lang="en-US" smtClean="0"/>
                      <a:t>055</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'Girişim sayısı'!$B$2:$L$2</c:f>
              <c:strCache>
                <c:ptCount val="11"/>
                <c:pt idx="0">
                  <c:v>2009</c:v>
                </c:pt>
                <c:pt idx="1">
                  <c:v>2010</c:v>
                </c:pt>
                <c:pt idx="2">
                  <c:v>2011</c:v>
                </c:pt>
                <c:pt idx="3">
                  <c:v>2012</c:v>
                </c:pt>
                <c:pt idx="4">
                  <c:v>2013</c:v>
                </c:pt>
                <c:pt idx="5">
                  <c:v>2014</c:v>
                </c:pt>
                <c:pt idx="6">
                  <c:v>2015</c:v>
                </c:pt>
                <c:pt idx="7">
                  <c:v>2016</c:v>
                </c:pt>
                <c:pt idx="8">
                  <c:v>2017</c:v>
                </c:pt>
                <c:pt idx="9">
                  <c:v>2018</c:v>
                </c:pt>
                <c:pt idx="10">
                  <c:v>2019</c:v>
                </c:pt>
              </c:strCache>
            </c:strRef>
          </c:cat>
          <c:val>
            <c:numRef>
              <c:f>'Girişim sayısı'!$B$50:$L$50</c:f>
              <c:numCache>
                <c:formatCode>#,##0</c:formatCode>
                <c:ptCount val="11"/>
                <c:pt idx="0">
                  <c:v>18546</c:v>
                </c:pt>
                <c:pt idx="1">
                  <c:v>18293</c:v>
                </c:pt>
                <c:pt idx="2">
                  <c:v>18248</c:v>
                </c:pt>
                <c:pt idx="3">
                  <c:v>18876</c:v>
                </c:pt>
                <c:pt idx="4">
                  <c:v>19250</c:v>
                </c:pt>
                <c:pt idx="5">
                  <c:v>19624</c:v>
                </c:pt>
                <c:pt idx="6">
                  <c:v>19875</c:v>
                </c:pt>
                <c:pt idx="7">
                  <c:v>20457</c:v>
                </c:pt>
                <c:pt idx="8">
                  <c:v>20692</c:v>
                </c:pt>
                <c:pt idx="9">
                  <c:v>22025</c:v>
                </c:pt>
                <c:pt idx="10">
                  <c:v>22055</c:v>
                </c:pt>
              </c:numCache>
            </c:numRef>
          </c:val>
        </c:ser>
        <c:dLbls>
          <c:showLegendKey val="0"/>
          <c:showVal val="1"/>
          <c:showCatName val="0"/>
          <c:showSerName val="0"/>
          <c:showPercent val="0"/>
          <c:showBubbleSize val="0"/>
        </c:dLbls>
        <c:gapWidth val="150"/>
        <c:overlap val="-25"/>
        <c:axId val="185162752"/>
        <c:axId val="181931968"/>
      </c:barChart>
      <c:catAx>
        <c:axId val="185162752"/>
        <c:scaling>
          <c:orientation val="minMax"/>
        </c:scaling>
        <c:delete val="0"/>
        <c:axPos val="l"/>
        <c:majorTickMark val="none"/>
        <c:minorTickMark val="none"/>
        <c:tickLblPos val="nextTo"/>
        <c:crossAx val="181931968"/>
        <c:crosses val="autoZero"/>
        <c:auto val="1"/>
        <c:lblAlgn val="ctr"/>
        <c:lblOffset val="100"/>
        <c:noMultiLvlLbl val="0"/>
      </c:catAx>
      <c:valAx>
        <c:axId val="181931968"/>
        <c:scaling>
          <c:orientation val="minMax"/>
        </c:scaling>
        <c:delete val="1"/>
        <c:axPos val="b"/>
        <c:numFmt formatCode="#,##0" sourceLinked="1"/>
        <c:majorTickMark val="none"/>
        <c:minorTickMark val="none"/>
        <c:tickLblPos val="nextTo"/>
        <c:crossAx val="185162752"/>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KOBİ Sayısı</c:v>
          </c:tx>
          <c:spPr>
            <a:solidFill>
              <a:srgbClr val="A40000"/>
            </a:solidFill>
          </c:spPr>
          <c:invertIfNegative val="0"/>
          <c:cat>
            <c:strRef>
              <c:f>'[TEPAV_İl Bazında Göstergeler_v3.xlsx]Kobi İşyeri'!$L$1:$EB$1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'[TEPAV_İl Bazında Göstergeler_v3.xlsx]Kobi İşyeri'!$L$48:$EB$48</c:f>
              <c:numCache>
                <c:formatCode>#,##0</c:formatCode>
                <c:ptCount val="11"/>
                <c:pt idx="0">
                  <c:v>3015</c:v>
                </c:pt>
                <c:pt idx="1">
                  <c:v>3531</c:v>
                </c:pt>
                <c:pt idx="2">
                  <c:v>4086</c:v>
                </c:pt>
                <c:pt idx="3">
                  <c:v>4543</c:v>
                </c:pt>
                <c:pt idx="4">
                  <c:v>4884</c:v>
                </c:pt>
                <c:pt idx="5">
                  <c:v>5036</c:v>
                </c:pt>
                <c:pt idx="6">
                  <c:v>5265</c:v>
                </c:pt>
                <c:pt idx="7">
                  <c:v>6132</c:v>
                </c:pt>
                <c:pt idx="8">
                  <c:v>6257</c:v>
                </c:pt>
                <c:pt idx="9">
                  <c:v>6829</c:v>
                </c:pt>
                <c:pt idx="10" formatCode="General">
                  <c:v>7374</c:v>
                </c:pt>
              </c:numCache>
            </c:numRef>
          </c:val>
        </c:ser>
        <c:dLbls>
          <c:showLegendKey val="0"/>
          <c:showVal val="0"/>
          <c:showCatName val="0"/>
          <c:showSerName val="0"/>
          <c:showPercent val="0"/>
          <c:showBubbleSize val="0"/>
        </c:dLbls>
        <c:gapWidth val="150"/>
        <c:axId val="192965632"/>
        <c:axId val="182012160"/>
      </c:barChart>
      <c:catAx>
        <c:axId val="192965632"/>
        <c:scaling>
          <c:orientation val="minMax"/>
        </c:scaling>
        <c:delete val="0"/>
        <c:axPos val="b"/>
        <c:numFmt formatCode="@" sourceLinked="1"/>
        <c:majorTickMark val="out"/>
        <c:minorTickMark val="none"/>
        <c:tickLblPos val="nextTo"/>
        <c:crossAx val="182012160"/>
        <c:crosses val="autoZero"/>
        <c:auto val="1"/>
        <c:lblAlgn val="ctr"/>
        <c:lblOffset val="100"/>
        <c:noMultiLvlLbl val="0"/>
      </c:catAx>
      <c:valAx>
        <c:axId val="182012160"/>
        <c:scaling>
          <c:orientation val="minMax"/>
        </c:scaling>
        <c:delete val="0"/>
        <c:axPos val="l"/>
        <c:majorGridlines/>
        <c:numFmt formatCode="#,##0" sourceLinked="1"/>
        <c:majorTickMark val="out"/>
        <c:minorTickMark val="none"/>
        <c:tickLblPos val="nextTo"/>
        <c:crossAx val="19296563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'Hastane yatak sayısı'!$A$50</c:f>
              <c:strCache>
                <c:ptCount val="1"/>
                <c:pt idx="0">
                  <c:v>Mardin</c:v>
                </c:pt>
              </c:strCache>
            </c:strRef>
          </c:tx>
          <c:invertIfNegative val="0"/>
          <c:cat>
            <c:strRef>
              <c:f>'Hastane yatak sayısı'!$B$2:$R$2</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'Hastane yatak sayısı'!$B$50:$R$50</c:f>
              <c:numCache>
                <c:formatCode>General</c:formatCode>
                <c:ptCount val="17"/>
                <c:pt idx="0">
                  <c:v>286</c:v>
                </c:pt>
                <c:pt idx="1">
                  <c:v>314</c:v>
                </c:pt>
                <c:pt idx="2">
                  <c:v>406</c:v>
                </c:pt>
                <c:pt idx="3">
                  <c:v>407</c:v>
                </c:pt>
                <c:pt idx="4">
                  <c:v>472</c:v>
                </c:pt>
                <c:pt idx="5">
                  <c:v>465</c:v>
                </c:pt>
                <c:pt idx="6">
                  <c:v>591</c:v>
                </c:pt>
                <c:pt idx="7">
                  <c:v>655</c:v>
                </c:pt>
                <c:pt idx="8">
                  <c:v>619</c:v>
                </c:pt>
                <c:pt idx="9">
                  <c:v>868</c:v>
                </c:pt>
                <c:pt idx="10">
                  <c:v>968</c:v>
                </c:pt>
                <c:pt idx="11">
                  <c:v>968</c:v>
                </c:pt>
                <c:pt idx="12" formatCode="#,##0">
                  <c:v>1018</c:v>
                </c:pt>
                <c:pt idx="13" formatCode="#,##0">
                  <c:v>1004</c:v>
                </c:pt>
                <c:pt idx="14" formatCode="#,##0">
                  <c:v>1252</c:v>
                </c:pt>
                <c:pt idx="15" formatCode="#,##0">
                  <c:v>1446</c:v>
                </c:pt>
                <c:pt idx="16" formatCode="#,##0">
                  <c:v>1446</c:v>
                </c:pt>
              </c:numCache>
            </c:numRef>
          </c:val>
        </c:ser>
        <c:dLbls>
          <c:showLegendKey val="0"/>
          <c:showVal val="0"/>
          <c:showCatName val="0"/>
          <c:showSerName val="0"/>
          <c:showPercent val="0"/>
          <c:showBubbleSize val="0"/>
        </c:dLbls>
        <c:gapWidth val="150"/>
        <c:overlap val="100"/>
        <c:axId val="203665408"/>
        <c:axId val="182015040"/>
      </c:barChart>
      <c:catAx>
        <c:axId val="203665408"/>
        <c:scaling>
          <c:orientation val="minMax"/>
        </c:scaling>
        <c:delete val="0"/>
        <c:axPos val="b"/>
        <c:numFmt formatCode="#,##0" sourceLinked="1"/>
        <c:majorTickMark val="out"/>
        <c:minorTickMark val="none"/>
        <c:tickLblPos val="nextTo"/>
        <c:crossAx val="182015040"/>
        <c:crosses val="autoZero"/>
        <c:auto val="1"/>
        <c:lblAlgn val="ctr"/>
        <c:lblOffset val="100"/>
        <c:noMultiLvlLbl val="0"/>
      </c:catAx>
      <c:valAx>
        <c:axId val="182015040"/>
        <c:scaling>
          <c:orientation val="minMax"/>
        </c:scaling>
        <c:delete val="0"/>
        <c:axPos val="l"/>
        <c:majorGridlines/>
        <c:numFmt formatCode="General" sourceLinked="1"/>
        <c:majorTickMark val="out"/>
        <c:minorTickMark val="none"/>
        <c:tickLblPos val="nextTo"/>
        <c:crossAx val="2036654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'Toplam Hekim sayısı'!$A$50</c:f>
              <c:strCache>
                <c:ptCount val="1"/>
                <c:pt idx="0">
                  <c:v>Mardin</c:v>
                </c:pt>
              </c:strCache>
            </c:strRef>
          </c:tx>
          <c:spPr>
            <a:solidFill>
              <a:srgbClr val="A40000"/>
            </a:solidFill>
          </c:spPr>
          <c:invertIfNegative val="0"/>
          <c:cat>
            <c:strRef>
              <c:f>'Toplam Hekim sayısı'!$B$2:$R$2</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'Toplam Hekim sayısı'!$B$50:$R$50</c:f>
              <c:numCache>
                <c:formatCode>General</c:formatCode>
                <c:ptCount val="17"/>
                <c:pt idx="0">
                  <c:v>0</c:v>
                </c:pt>
                <c:pt idx="1">
                  <c:v>0</c:v>
                </c:pt>
                <c:pt idx="2">
                  <c:v>0</c:v>
                </c:pt>
                <c:pt idx="3">
                  <c:v>0</c:v>
                </c:pt>
                <c:pt idx="4">
                  <c:v>1</c:v>
                </c:pt>
                <c:pt idx="5">
                  <c:v>1</c:v>
                </c:pt>
                <c:pt idx="6">
                  <c:v>1</c:v>
                </c:pt>
                <c:pt idx="7">
                  <c:v>1</c:v>
                </c:pt>
                <c:pt idx="8">
                  <c:v>1</c:v>
                </c:pt>
                <c:pt idx="9">
                  <c:v>1</c:v>
                </c:pt>
                <c:pt idx="10">
                  <c:v>1</c:v>
                </c:pt>
                <c:pt idx="11">
                  <c:v>1</c:v>
                </c:pt>
                <c:pt idx="12">
                  <c:v>1</c:v>
                </c:pt>
                <c:pt idx="13">
                  <c:v>1</c:v>
                </c:pt>
                <c:pt idx="14">
                  <c:v>1</c:v>
                </c:pt>
                <c:pt idx="15">
                  <c:v>1</c:v>
                </c:pt>
                <c:pt idx="16">
                  <c:v>1</c:v>
                </c:pt>
              </c:numCache>
            </c:numRef>
          </c:val>
        </c:ser>
        <c:dLbls>
          <c:showLegendKey val="0"/>
          <c:showVal val="0"/>
          <c:showCatName val="0"/>
          <c:showSerName val="0"/>
          <c:showPercent val="0"/>
          <c:showBubbleSize val="0"/>
        </c:dLbls>
        <c:gapWidth val="150"/>
        <c:axId val="204028416"/>
        <c:axId val="182017344"/>
      </c:barChart>
      <c:catAx>
        <c:axId val="204028416"/>
        <c:scaling>
          <c:orientation val="minMax"/>
        </c:scaling>
        <c:delete val="0"/>
        <c:axPos val="b"/>
        <c:majorTickMark val="out"/>
        <c:minorTickMark val="none"/>
        <c:tickLblPos val="nextTo"/>
        <c:crossAx val="182017344"/>
        <c:crosses val="autoZero"/>
        <c:auto val="1"/>
        <c:lblAlgn val="ctr"/>
        <c:lblOffset val="100"/>
        <c:noMultiLvlLbl val="0"/>
      </c:catAx>
      <c:valAx>
        <c:axId val="182017344"/>
        <c:scaling>
          <c:orientation val="minMax"/>
        </c:scaling>
        <c:delete val="0"/>
        <c:axPos val="l"/>
        <c:majorGridlines/>
        <c:numFmt formatCode="General" sourceLinked="1"/>
        <c:majorTickMark val="out"/>
        <c:minorTickMark val="none"/>
        <c:tickLblPos val="nextTo"/>
        <c:crossAx val="20402841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'Toplam Hekim sayısı'!$A$3</c:f>
              <c:strCache>
                <c:ptCount val="1"/>
                <c:pt idx="0">
                  <c:v>Türkiye</c:v>
                </c:pt>
              </c:strCache>
            </c:strRef>
          </c:tx>
          <c:spPr>
            <a:solidFill>
              <a:srgbClr val="A40000"/>
            </a:solidFill>
          </c:spPr>
          <c:invertIfNegative val="0"/>
          <c:cat>
            <c:strRef>
              <c:f>'Toplam Hekim sayısı'!$B$2:$R$2</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'Toplam Hekim sayısı'!$B$3:$R$3</c:f>
              <c:numCache>
                <c:formatCode>General</c:formatCode>
                <c:ptCount val="17"/>
                <c:pt idx="0">
                  <c:v>1</c:v>
                </c:pt>
                <c:pt idx="1">
                  <c:v>1</c:v>
                </c:pt>
                <c:pt idx="2">
                  <c:v>1</c:v>
                </c:pt>
                <c:pt idx="3">
                  <c:v>1</c:v>
                </c:pt>
                <c:pt idx="4">
                  <c:v>1</c:v>
                </c:pt>
                <c:pt idx="5">
                  <c:v>2</c:v>
                </c:pt>
                <c:pt idx="6">
                  <c:v>2</c:v>
                </c:pt>
                <c:pt idx="7">
                  <c:v>2</c:v>
                </c:pt>
                <c:pt idx="8">
                  <c:v>2</c:v>
                </c:pt>
                <c:pt idx="9">
                  <c:v>2</c:v>
                </c:pt>
                <c:pt idx="10">
                  <c:v>2</c:v>
                </c:pt>
                <c:pt idx="11">
                  <c:v>2</c:v>
                </c:pt>
                <c:pt idx="12">
                  <c:v>2</c:v>
                </c:pt>
                <c:pt idx="13">
                  <c:v>2</c:v>
                </c:pt>
                <c:pt idx="14">
                  <c:v>2</c:v>
                </c:pt>
                <c:pt idx="15">
                  <c:v>2</c:v>
                </c:pt>
                <c:pt idx="16">
                  <c:v>2</c:v>
                </c:pt>
              </c:numCache>
            </c:numRef>
          </c:val>
        </c:ser>
        <c:dLbls>
          <c:showLegendKey val="0"/>
          <c:showVal val="0"/>
          <c:showCatName val="0"/>
          <c:showSerName val="0"/>
          <c:showPercent val="0"/>
          <c:showBubbleSize val="0"/>
        </c:dLbls>
        <c:gapWidth val="150"/>
        <c:axId val="203668480"/>
        <c:axId val="204760192"/>
      </c:barChart>
      <c:catAx>
        <c:axId val="203668480"/>
        <c:scaling>
          <c:orientation val="minMax"/>
        </c:scaling>
        <c:delete val="0"/>
        <c:axPos val="b"/>
        <c:numFmt formatCode="General" sourceLinked="1"/>
        <c:majorTickMark val="out"/>
        <c:minorTickMark val="none"/>
        <c:tickLblPos val="nextTo"/>
        <c:crossAx val="204760192"/>
        <c:crosses val="autoZero"/>
        <c:auto val="1"/>
        <c:lblAlgn val="ctr"/>
        <c:lblOffset val="100"/>
        <c:noMultiLvlLbl val="0"/>
      </c:catAx>
      <c:valAx>
        <c:axId val="204760192"/>
        <c:scaling>
          <c:orientation val="minMax"/>
        </c:scaling>
        <c:delete val="0"/>
        <c:axPos val="l"/>
        <c:majorGridlines/>
        <c:numFmt formatCode="General" sourceLinked="1"/>
        <c:majorTickMark val="out"/>
        <c:minorTickMark val="none"/>
        <c:tickLblPos val="nextTo"/>
        <c:crossAx val="20366848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80575539568345"/>
          <c:y val="0.18929503916449086"/>
          <c:w val="0.61438848920863309"/>
          <c:h val="0.74281984334203655"/>
        </c:manualLayout>
      </c:layout>
      <c:barChart>
        <c:barDir val="col"/>
        <c:grouping val="stacked"/>
        <c:varyColors val="0"/>
        <c:ser>
          <c:idx val="0"/>
          <c:order val="0"/>
          <c:spPr>
            <a:solidFill>
              <a:srgbClr val="002060"/>
            </a:solidFill>
            <a:ln>
              <a:noFill/>
            </a:ln>
          </c:spPr>
          <c:invertIfNegative val="0"/>
          <c:dLbls>
            <c:dLbl>
              <c:idx val="0"/>
              <c:layout>
                <c:manualLayout>
                  <c:x val="0"/>
                  <c:y val="-0.41122715404699739"/>
                </c:manualLayout>
              </c:layout>
              <c:tx>
                <c:rich>
                  <a:bodyPr wrap="none"/>
                  <a:lstStyle/>
                  <a:p>
                    <a:pPr>
                      <a:defRPr sz="1200">
                        <a:solidFill>
                          <a:schemeClr val="tx1"/>
                        </a:solidFill>
                        <a:latin typeface="+mn-lt"/>
                        <a:ea typeface="+mn-ea"/>
                        <a:cs typeface="+mn-cs"/>
                      </a:defRPr>
                    </a:pPr>
                    <a:r>
                      <a:rPr lang="en-US" dirty="0" smtClean="0"/>
                      <a:t>70,</a:t>
                    </a:r>
                    <a:r>
                      <a:rPr lang="tr-TR" dirty="0" smtClean="0"/>
                      <a:t>586</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6DC-4E10-AE52-61B6540A4AAE}"/>
                </c:ext>
                <c:ext xmlns:c15="http://schemas.microsoft.com/office/drawing/2012/chart" uri="{CE6537A1-D6FC-4f65-9D91-7224C49458BB}">
                  <c15:spPr xmlns:c15="http://schemas.microsoft.com/office/drawing/2012/chart">
                    <a:prstGeom prst="rect">
                      <a:avLst/>
                    </a:prstGeom>
                  </c15:spPr>
                </c:ext>
              </c:extLst>
            </c:dLbl>
            <c:dLbl>
              <c:idx val="1"/>
              <c:layout>
                <c:manualLayout>
                  <c:x val="0"/>
                  <c:y val="-0.46866840731070497"/>
                </c:manualLayout>
              </c:layout>
              <c:tx>
                <c:rich>
                  <a:bodyPr wrap="none"/>
                  <a:lstStyle/>
                  <a:p>
                    <a:pPr>
                      <a:defRPr sz="1200">
                        <a:solidFill>
                          <a:schemeClr val="tx1"/>
                        </a:solidFill>
                        <a:latin typeface="+mn-lt"/>
                        <a:ea typeface="+mn-ea"/>
                        <a:cs typeface="+mn-cs"/>
                      </a:defRPr>
                    </a:pPr>
                    <a:r>
                      <a:rPr lang="tr-TR" dirty="0" smtClean="0"/>
                      <a:t>83,614</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6DC-4E10-AE52-61B6540A4AAE}"/>
                </c:ext>
                <c:ext xmlns:c15="http://schemas.microsoft.com/office/drawing/2012/chart" uri="{CE6537A1-D6FC-4f65-9D91-7224C49458BB}">
                  <c15:spPr xmlns:c15="http://schemas.microsoft.com/office/drawing/2012/chart">
                    <a:prstGeom prst="rect">
                      <a:avLst/>
                    </a:prstGeom>
                  </c15:spPr>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General</c:formatCode>
                <c:ptCount val="2"/>
                <c:pt idx="0">
                  <c:v>70.599999999999994</c:v>
                </c:pt>
                <c:pt idx="1">
                  <c:v>83.6</c:v>
                </c:pt>
              </c:numCache>
            </c:numRef>
          </c:val>
          <c:extLst xmlns:c16r2="http://schemas.microsoft.com/office/drawing/2015/06/chart">
            <c:ext xmlns:c16="http://schemas.microsoft.com/office/drawing/2014/chart" uri="{C3380CC4-5D6E-409C-BE32-E72D297353CC}">
              <c16:uniqueId val="{00000002-76DC-4E10-AE52-61B6540A4AAE}"/>
            </c:ext>
          </c:extLst>
        </c:ser>
        <c:dLbls>
          <c:showLegendKey val="0"/>
          <c:showVal val="0"/>
          <c:showCatName val="0"/>
          <c:showSerName val="0"/>
          <c:showPercent val="0"/>
          <c:showBubbleSize val="0"/>
        </c:dLbls>
        <c:gapWidth val="80"/>
        <c:overlap val="100"/>
        <c:axId val="47752704"/>
        <c:axId val="47117376"/>
      </c:barChart>
      <c:catAx>
        <c:axId val="4775270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47117376"/>
        <c:crosses val="min"/>
        <c:auto val="0"/>
        <c:lblAlgn val="ctr"/>
        <c:lblOffset val="100"/>
        <c:noMultiLvlLbl val="0"/>
      </c:catAx>
      <c:valAx>
        <c:axId val="47117376"/>
        <c:scaling>
          <c:orientation val="minMax"/>
          <c:max val="83.6"/>
          <c:min val="0"/>
        </c:scaling>
        <c:delete val="1"/>
        <c:axPos val="l"/>
        <c:numFmt formatCode="General" sourceLinked="1"/>
        <c:majorTickMark val="out"/>
        <c:minorTickMark val="none"/>
        <c:tickLblPos val="nextTo"/>
        <c:crossAx val="47752704"/>
        <c:crosses val="min"/>
        <c:crossBetween val="between"/>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'Hastane yatak sayısı'!$A$3</c:f>
              <c:strCache>
                <c:ptCount val="1"/>
                <c:pt idx="0">
                  <c:v>Türkiye</c:v>
                </c:pt>
              </c:strCache>
            </c:strRef>
          </c:tx>
          <c:spPr>
            <a:solidFill>
              <a:srgbClr val="14316C"/>
            </a:solidFill>
          </c:spPr>
          <c:invertIfNegative val="0"/>
          <c:cat>
            <c:strRef>
              <c:f>'Hastane yatak sayısı'!$B$2:$R$2</c:f>
              <c:strCach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'Hastane yatak sayısı'!$B$3:$R$3</c:f>
              <c:numCache>
                <c:formatCode>#,##0</c:formatCode>
                <c:ptCount val="17"/>
                <c:pt idx="0">
                  <c:v>164471</c:v>
                </c:pt>
                <c:pt idx="1">
                  <c:v>165465</c:v>
                </c:pt>
                <c:pt idx="2">
                  <c:v>166707</c:v>
                </c:pt>
                <c:pt idx="3">
                  <c:v>170972</c:v>
                </c:pt>
                <c:pt idx="4">
                  <c:v>174342</c:v>
                </c:pt>
                <c:pt idx="5">
                  <c:v>178000</c:v>
                </c:pt>
                <c:pt idx="6">
                  <c:v>183183</c:v>
                </c:pt>
                <c:pt idx="7">
                  <c:v>188638</c:v>
                </c:pt>
                <c:pt idx="8">
                  <c:v>200239</c:v>
                </c:pt>
                <c:pt idx="9">
                  <c:v>194504</c:v>
                </c:pt>
                <c:pt idx="10">
                  <c:v>200072</c:v>
                </c:pt>
                <c:pt idx="11">
                  <c:v>202031</c:v>
                </c:pt>
                <c:pt idx="12">
                  <c:v>206836</c:v>
                </c:pt>
                <c:pt idx="13">
                  <c:v>209648</c:v>
                </c:pt>
                <c:pt idx="14">
                  <c:v>217771</c:v>
                </c:pt>
                <c:pt idx="15">
                  <c:v>225863</c:v>
                </c:pt>
                <c:pt idx="16">
                  <c:v>231913</c:v>
                </c:pt>
              </c:numCache>
            </c:numRef>
          </c:val>
        </c:ser>
        <c:dLbls>
          <c:showLegendKey val="0"/>
          <c:showVal val="0"/>
          <c:showCatName val="0"/>
          <c:showSerName val="0"/>
          <c:showPercent val="0"/>
          <c:showBubbleSize val="0"/>
        </c:dLbls>
        <c:gapWidth val="150"/>
        <c:axId val="204280320"/>
        <c:axId val="204761920"/>
      </c:barChart>
      <c:catAx>
        <c:axId val="204280320"/>
        <c:scaling>
          <c:orientation val="minMax"/>
        </c:scaling>
        <c:delete val="0"/>
        <c:axPos val="b"/>
        <c:majorTickMark val="out"/>
        <c:minorTickMark val="none"/>
        <c:tickLblPos val="nextTo"/>
        <c:crossAx val="204761920"/>
        <c:crosses val="autoZero"/>
        <c:auto val="1"/>
        <c:lblAlgn val="ctr"/>
        <c:lblOffset val="100"/>
        <c:noMultiLvlLbl val="0"/>
      </c:catAx>
      <c:valAx>
        <c:axId val="204761920"/>
        <c:scaling>
          <c:orientation val="minMax"/>
        </c:scaling>
        <c:delete val="0"/>
        <c:axPos val="l"/>
        <c:majorGridlines/>
        <c:numFmt formatCode="#,##0" sourceLinked="1"/>
        <c:majorTickMark val="out"/>
        <c:minorTickMark val="none"/>
        <c:tickLblPos val="nextTo"/>
        <c:crossAx val="20428032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2389380530973"/>
          <c:y val="0.43543543543543545"/>
          <c:w val="0.75575221238938051"/>
          <c:h val="0.40840840840840842"/>
        </c:manualLayout>
      </c:layout>
      <c:barChart>
        <c:barDir val="col"/>
        <c:grouping val="stacked"/>
        <c:varyColors val="0"/>
        <c:ser>
          <c:idx val="0"/>
          <c:order val="0"/>
          <c:spPr>
            <a:solidFill>
              <a:srgbClr val="002060"/>
            </a:solidFill>
            <a:ln>
              <a:noFill/>
            </a:ln>
          </c:spPr>
          <c:invertIfNegative val="0"/>
          <c:dLbls>
            <c:dLbl>
              <c:idx val="0"/>
              <c:layout>
                <c:manualLayout>
                  <c:x val="0"/>
                  <c:y val="-0.42642642642642642"/>
                </c:manualLayout>
              </c:layout>
              <c:tx>
                <c:rich>
                  <a:bodyPr wrap="none"/>
                  <a:lstStyle/>
                  <a:p>
                    <a:pPr>
                      <a:defRPr sz="1200">
                        <a:solidFill>
                          <a:schemeClr val="tx1"/>
                        </a:solidFill>
                        <a:latin typeface="+mn-lt"/>
                        <a:ea typeface="+mn-ea"/>
                        <a:cs typeface="+mn-cs"/>
                      </a:defRPr>
                    </a:pPr>
                    <a:r>
                      <a:rPr lang="tr-TR" dirty="0" smtClean="0"/>
                      <a:t>416</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CBD-457A-AE3B-352F90AB0BC8}"/>
                </c:ext>
                <c:ext xmlns:c15="http://schemas.microsoft.com/office/drawing/2012/chart" uri="{CE6537A1-D6FC-4f65-9D91-7224C49458BB}">
                  <c15:spPr xmlns:c15="http://schemas.microsoft.com/office/drawing/2012/chart">
                    <a:prstGeom prst="rect">
                      <a:avLst/>
                    </a:prstGeom>
                  </c15:spPr>
                </c:ext>
              </c:extLst>
            </c:dLbl>
            <c:dLbl>
              <c:idx val="1"/>
              <c:layout>
                <c:manualLayout>
                  <c:x val="0"/>
                  <c:y val="-0.42642642642642642"/>
                </c:manualLayout>
              </c:layout>
              <c:tx>
                <c:rich>
                  <a:bodyPr wrap="none"/>
                  <a:lstStyle/>
                  <a:p>
                    <a:pPr>
                      <a:defRPr sz="1200">
                        <a:solidFill>
                          <a:schemeClr val="tx1"/>
                        </a:solidFill>
                        <a:latin typeface="+mn-lt"/>
                        <a:ea typeface="+mn-ea"/>
                        <a:cs typeface="+mn-cs"/>
                      </a:defRPr>
                    </a:pPr>
                    <a:r>
                      <a:rPr lang="tr-TR" dirty="0" smtClean="0"/>
                      <a:t>538</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CBD-457A-AE3B-352F90AB0BC8}"/>
                </c:ext>
                <c:ext xmlns:c15="http://schemas.microsoft.com/office/drawing/2012/chart" uri="{CE6537A1-D6FC-4f65-9D91-7224C49458BB}">
                  <c15:spPr xmlns:c15="http://schemas.microsoft.com/office/drawing/2012/chart">
                    <a:prstGeom prst="rect">
                      <a:avLst/>
                    </a:prstGeom>
                  </c15:spPr>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General</c:formatCode>
                <c:ptCount val="2"/>
                <c:pt idx="0">
                  <c:v>0.5</c:v>
                </c:pt>
                <c:pt idx="1">
                  <c:v>0.5</c:v>
                </c:pt>
              </c:numCache>
            </c:numRef>
          </c:val>
          <c:extLst xmlns:c16r2="http://schemas.microsoft.com/office/drawing/2015/06/chart">
            <c:ext xmlns:c16="http://schemas.microsoft.com/office/drawing/2014/chart" uri="{C3380CC4-5D6E-409C-BE32-E72D297353CC}">
              <c16:uniqueId val="{00000002-0CBD-457A-AE3B-352F90AB0BC8}"/>
            </c:ext>
          </c:extLst>
        </c:ser>
        <c:dLbls>
          <c:showLegendKey val="0"/>
          <c:showVal val="0"/>
          <c:showCatName val="0"/>
          <c:showSerName val="0"/>
          <c:showPercent val="0"/>
          <c:showBubbleSize val="0"/>
        </c:dLbls>
        <c:gapWidth val="80"/>
        <c:overlap val="100"/>
        <c:axId val="48297472"/>
        <c:axId val="47118528"/>
      </c:barChart>
      <c:catAx>
        <c:axId val="4829747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47118528"/>
        <c:crosses val="min"/>
        <c:auto val="0"/>
        <c:lblAlgn val="ctr"/>
        <c:lblOffset val="100"/>
        <c:noMultiLvlLbl val="0"/>
      </c:catAx>
      <c:valAx>
        <c:axId val="47118528"/>
        <c:scaling>
          <c:orientation val="minMax"/>
          <c:max val="0.5"/>
          <c:min val="0"/>
        </c:scaling>
        <c:delete val="1"/>
        <c:axPos val="l"/>
        <c:numFmt formatCode="General" sourceLinked="1"/>
        <c:majorTickMark val="out"/>
        <c:minorTickMark val="none"/>
        <c:tickLblPos val="nextTo"/>
        <c:crossAx val="48297472"/>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2389380530973"/>
          <c:y val="0.44753086419753085"/>
          <c:w val="0.75575221238938051"/>
          <c:h val="0.39197530864197533"/>
        </c:manualLayout>
      </c:layout>
      <c:barChart>
        <c:barDir val="col"/>
        <c:grouping val="stacked"/>
        <c:varyColors val="0"/>
        <c:ser>
          <c:idx val="0"/>
          <c:order val="0"/>
          <c:spPr>
            <a:solidFill>
              <a:srgbClr val="002060"/>
            </a:solidFill>
            <a:ln>
              <a:noFill/>
            </a:ln>
          </c:spPr>
          <c:invertIfNegative val="0"/>
          <c:dLbls>
            <c:dLbl>
              <c:idx val="0"/>
              <c:layout>
                <c:manualLayout>
                  <c:x val="0"/>
                  <c:y val="-0.40740740740740738"/>
                </c:manualLayout>
              </c:layout>
              <c:tx>
                <c:rich>
                  <a:bodyPr wrap="none"/>
                  <a:lstStyle/>
                  <a:p>
                    <a:pPr>
                      <a:defRPr sz="1200">
                        <a:solidFill>
                          <a:schemeClr val="tx1"/>
                        </a:solidFill>
                        <a:latin typeface="+mn-lt"/>
                        <a:ea typeface="+mn-ea"/>
                        <a:cs typeface="+mn-cs"/>
                      </a:defRPr>
                    </a:pPr>
                    <a:r>
                      <a:rPr lang="tr-TR" dirty="0" smtClean="0"/>
                      <a:t>472</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E00-471A-9B9A-8DE6093346F6}"/>
                </c:ext>
                <c:ext xmlns:c15="http://schemas.microsoft.com/office/drawing/2012/chart" uri="{CE6537A1-D6FC-4f65-9D91-7224C49458BB}">
                  <c15:spPr xmlns:c15="http://schemas.microsoft.com/office/drawing/2012/chart">
                    <a:prstGeom prst="rect">
                      <a:avLst/>
                    </a:prstGeom>
                  </c15:spPr>
                </c:ext>
              </c:extLst>
            </c:dLbl>
            <c:dLbl>
              <c:idx val="1"/>
              <c:layout>
                <c:manualLayout>
                  <c:x val="0"/>
                  <c:y val="-0.42592592592592593"/>
                </c:manualLayout>
              </c:layout>
              <c:tx>
                <c:rich>
                  <a:bodyPr wrap="none"/>
                  <a:lstStyle/>
                  <a:p>
                    <a:pPr>
                      <a:defRPr sz="1200">
                        <a:solidFill>
                          <a:schemeClr val="tx1"/>
                        </a:solidFill>
                        <a:latin typeface="+mn-lt"/>
                        <a:ea typeface="+mn-ea"/>
                        <a:cs typeface="+mn-cs"/>
                      </a:defRPr>
                    </a:pPr>
                    <a:r>
                      <a:rPr lang="tr-TR" dirty="0" smtClean="0"/>
                      <a:t>620</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E00-471A-9B9A-8DE6093346F6}"/>
                </c:ext>
                <c:ext xmlns:c15="http://schemas.microsoft.com/office/drawing/2012/chart" uri="{CE6537A1-D6FC-4f65-9D91-7224C49458BB}">
                  <c15:spPr xmlns:c15="http://schemas.microsoft.com/office/drawing/2012/chart">
                    <a:prstGeom prst="rect">
                      <a:avLst/>
                    </a:prstGeom>
                  </c15:spPr>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General</c:formatCode>
                <c:ptCount val="2"/>
                <c:pt idx="0">
                  <c:v>1.1000000000000001</c:v>
                </c:pt>
                <c:pt idx="1">
                  <c:v>1.2</c:v>
                </c:pt>
              </c:numCache>
            </c:numRef>
          </c:val>
          <c:extLst xmlns:c16r2="http://schemas.microsoft.com/office/drawing/2015/06/chart">
            <c:ext xmlns:c16="http://schemas.microsoft.com/office/drawing/2014/chart" uri="{C3380CC4-5D6E-409C-BE32-E72D297353CC}">
              <c16:uniqueId val="{00000002-2E00-471A-9B9A-8DE6093346F6}"/>
            </c:ext>
          </c:extLst>
        </c:ser>
        <c:dLbls>
          <c:showLegendKey val="0"/>
          <c:showVal val="0"/>
          <c:showCatName val="0"/>
          <c:showSerName val="0"/>
          <c:showPercent val="0"/>
          <c:showBubbleSize val="0"/>
        </c:dLbls>
        <c:gapWidth val="80"/>
        <c:overlap val="100"/>
        <c:axId val="48299520"/>
        <c:axId val="118726656"/>
      </c:barChart>
      <c:catAx>
        <c:axId val="4829952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18726656"/>
        <c:crosses val="min"/>
        <c:auto val="0"/>
        <c:lblAlgn val="ctr"/>
        <c:lblOffset val="100"/>
        <c:noMultiLvlLbl val="0"/>
      </c:catAx>
      <c:valAx>
        <c:axId val="118726656"/>
        <c:scaling>
          <c:orientation val="minMax"/>
          <c:max val="1.2"/>
          <c:min val="0"/>
        </c:scaling>
        <c:delete val="1"/>
        <c:axPos val="l"/>
        <c:numFmt formatCode="General" sourceLinked="1"/>
        <c:majorTickMark val="out"/>
        <c:minorTickMark val="none"/>
        <c:tickLblPos val="nextTo"/>
        <c:crossAx val="48299520"/>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2389380530973"/>
          <c:y val="0.43543543543543545"/>
          <c:w val="0.75575221238938051"/>
          <c:h val="0.40840840840840842"/>
        </c:manualLayout>
      </c:layout>
      <c:barChart>
        <c:barDir val="col"/>
        <c:grouping val="stacked"/>
        <c:varyColors val="0"/>
        <c:ser>
          <c:idx val="0"/>
          <c:order val="0"/>
          <c:spPr>
            <a:solidFill>
              <a:srgbClr val="002060"/>
            </a:solidFill>
            <a:ln>
              <a:noFill/>
            </a:ln>
          </c:spPr>
          <c:invertIfNegative val="0"/>
          <c:dLbls>
            <c:dLbl>
              <c:idx val="0"/>
              <c:layout>
                <c:manualLayout>
                  <c:x val="0"/>
                  <c:y val="-0.36336336336336339"/>
                </c:manualLayout>
              </c:layout>
              <c:tx>
                <c:rich>
                  <a:bodyPr wrap="none"/>
                  <a:lstStyle/>
                  <a:p>
                    <a:pPr>
                      <a:defRPr sz="1200">
                        <a:solidFill>
                          <a:schemeClr val="tx1"/>
                        </a:solidFill>
                        <a:latin typeface="+mn-lt"/>
                        <a:ea typeface="+mn-ea"/>
                        <a:cs typeface="+mn-cs"/>
                      </a:defRPr>
                    </a:pPr>
                    <a:r>
                      <a:rPr lang="tr-TR" dirty="0" smtClean="0"/>
                      <a:t>292</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00B-47FA-876E-B9C20A8162C9}"/>
                </c:ext>
                <c:ext xmlns:c15="http://schemas.microsoft.com/office/drawing/2012/chart" uri="{CE6537A1-D6FC-4f65-9D91-7224C49458BB}">
                  <c15:spPr xmlns:c15="http://schemas.microsoft.com/office/drawing/2012/chart">
                    <a:prstGeom prst="rect">
                      <a:avLst/>
                    </a:prstGeom>
                  </c15:spPr>
                </c:ext>
              </c:extLst>
            </c:dLbl>
            <c:dLbl>
              <c:idx val="1"/>
              <c:layout>
                <c:manualLayout>
                  <c:x val="0"/>
                  <c:y val="-0.42642642642642642"/>
                </c:manualLayout>
              </c:layout>
              <c:tx>
                <c:rich>
                  <a:bodyPr wrap="none"/>
                  <a:lstStyle/>
                  <a:p>
                    <a:pPr>
                      <a:defRPr sz="1200">
                        <a:solidFill>
                          <a:schemeClr val="tx1"/>
                        </a:solidFill>
                        <a:latin typeface="+mn-lt"/>
                        <a:ea typeface="+mn-ea"/>
                        <a:cs typeface="+mn-cs"/>
                      </a:defRPr>
                    </a:pPr>
                    <a:r>
                      <a:rPr lang="tr-TR" dirty="0" smtClean="0"/>
                      <a:t>331</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00B-47FA-876E-B9C20A8162C9}"/>
                </c:ext>
                <c:ext xmlns:c15="http://schemas.microsoft.com/office/drawing/2012/chart" uri="{CE6537A1-D6FC-4f65-9D91-7224C49458BB}">
                  <c15:spPr xmlns:c15="http://schemas.microsoft.com/office/drawing/2012/chart">
                    <a:prstGeom prst="rect">
                      <a:avLst/>
                    </a:prstGeom>
                  </c15:spPr>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General</c:formatCode>
                <c:ptCount val="2"/>
                <c:pt idx="0">
                  <c:v>1.4</c:v>
                </c:pt>
                <c:pt idx="1">
                  <c:v>2</c:v>
                </c:pt>
              </c:numCache>
            </c:numRef>
          </c:val>
          <c:extLst xmlns:c16r2="http://schemas.microsoft.com/office/drawing/2015/06/chart">
            <c:ext xmlns:c16="http://schemas.microsoft.com/office/drawing/2014/chart" uri="{C3380CC4-5D6E-409C-BE32-E72D297353CC}">
              <c16:uniqueId val="{00000002-400B-47FA-876E-B9C20A8162C9}"/>
            </c:ext>
          </c:extLst>
        </c:ser>
        <c:dLbls>
          <c:showLegendKey val="0"/>
          <c:showVal val="0"/>
          <c:showCatName val="0"/>
          <c:showSerName val="0"/>
          <c:showPercent val="0"/>
          <c:showBubbleSize val="0"/>
        </c:dLbls>
        <c:gapWidth val="80"/>
        <c:overlap val="100"/>
        <c:axId val="47753216"/>
        <c:axId val="118728384"/>
      </c:barChart>
      <c:catAx>
        <c:axId val="4775321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18728384"/>
        <c:crosses val="min"/>
        <c:auto val="0"/>
        <c:lblAlgn val="ctr"/>
        <c:lblOffset val="100"/>
        <c:noMultiLvlLbl val="0"/>
      </c:catAx>
      <c:valAx>
        <c:axId val="118728384"/>
        <c:scaling>
          <c:orientation val="minMax"/>
          <c:max val="2"/>
          <c:min val="0"/>
        </c:scaling>
        <c:delete val="1"/>
        <c:axPos val="l"/>
        <c:numFmt formatCode="General" sourceLinked="1"/>
        <c:majorTickMark val="out"/>
        <c:minorTickMark val="none"/>
        <c:tickLblPos val="nextTo"/>
        <c:crossAx val="47753216"/>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18557134254872"/>
          <c:y val="6.3863889777363195E-2"/>
          <c:w val="0.61306625945320847"/>
          <c:h val="0.79970639341357064"/>
        </c:manualLayout>
      </c:layout>
      <c:lineChart>
        <c:grouping val="standard"/>
        <c:varyColors val="0"/>
        <c:ser>
          <c:idx val="1"/>
          <c:order val="0"/>
          <c:tx>
            <c:strRef>
              <c:f>GSYH!$A$51</c:f>
              <c:strCache>
                <c:ptCount val="1"/>
                <c:pt idx="0">
                  <c:v>Mardin</c:v>
                </c:pt>
              </c:strCache>
            </c:strRef>
          </c:tx>
          <c:spPr>
            <a:ln>
              <a:solidFill>
                <a:srgbClr val="C00000"/>
              </a:solidFill>
            </a:ln>
          </c:spPr>
          <c:marker>
            <c:symbol val="none"/>
          </c:marker>
          <c:cat>
            <c:strRef>
              <c:f>GSYH!$B$2:$Q$2</c:f>
              <c:strCach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strCache>
            </c:strRef>
          </c:cat>
          <c:val>
            <c:numRef>
              <c:f>GSYH!$B$51:$Q$51</c:f>
              <c:numCache>
                <c:formatCode>#,##0</c:formatCode>
                <c:ptCount val="16"/>
                <c:pt idx="0">
                  <c:v>2435968</c:v>
                </c:pt>
                <c:pt idx="1">
                  <c:v>2807350</c:v>
                </c:pt>
                <c:pt idx="2">
                  <c:v>3345570</c:v>
                </c:pt>
                <c:pt idx="3">
                  <c:v>3705945</c:v>
                </c:pt>
                <c:pt idx="4">
                  <c:v>4068175</c:v>
                </c:pt>
                <c:pt idx="5">
                  <c:v>4286542</c:v>
                </c:pt>
                <c:pt idx="6">
                  <c:v>5641531</c:v>
                </c:pt>
                <c:pt idx="7">
                  <c:v>7029030</c:v>
                </c:pt>
                <c:pt idx="8">
                  <c:v>7908669</c:v>
                </c:pt>
                <c:pt idx="9">
                  <c:v>9400274</c:v>
                </c:pt>
                <c:pt idx="10">
                  <c:v>10635178</c:v>
                </c:pt>
                <c:pt idx="11">
                  <c:v>12116650</c:v>
                </c:pt>
                <c:pt idx="12">
                  <c:v>13216254</c:v>
                </c:pt>
                <c:pt idx="13">
                  <c:v>16794791</c:v>
                </c:pt>
                <c:pt idx="14">
                  <c:v>20579096</c:v>
                </c:pt>
                <c:pt idx="15">
                  <c:v>24071549</c:v>
                </c:pt>
              </c:numCache>
            </c:numRef>
          </c:val>
          <c:smooth val="0"/>
        </c:ser>
        <c:ser>
          <c:idx val="2"/>
          <c:order val="1"/>
          <c:tx>
            <c:strRef>
              <c:f>GSYH!$A$60</c:f>
              <c:strCache>
                <c:ptCount val="1"/>
                <c:pt idx="0">
                  <c:v>Siirt</c:v>
                </c:pt>
              </c:strCache>
            </c:strRef>
          </c:tx>
          <c:spPr>
            <a:ln>
              <a:solidFill>
                <a:srgbClr val="007434"/>
              </a:solidFill>
            </a:ln>
          </c:spPr>
          <c:marker>
            <c:symbol val="none"/>
          </c:marker>
          <c:cat>
            <c:strRef>
              <c:f>GSYH!$B$2:$Q$2</c:f>
              <c:strCach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strCache>
            </c:strRef>
          </c:cat>
          <c:val>
            <c:numRef>
              <c:f>GSYH!$B$60:$Q$60</c:f>
              <c:numCache>
                <c:formatCode>#,##0</c:formatCode>
                <c:ptCount val="16"/>
                <c:pt idx="0">
                  <c:v>1004718</c:v>
                </c:pt>
                <c:pt idx="1">
                  <c:v>1206642</c:v>
                </c:pt>
                <c:pt idx="2">
                  <c:v>1440650</c:v>
                </c:pt>
                <c:pt idx="3">
                  <c:v>1574702</c:v>
                </c:pt>
                <c:pt idx="4">
                  <c:v>1800819</c:v>
                </c:pt>
                <c:pt idx="5">
                  <c:v>2083683</c:v>
                </c:pt>
                <c:pt idx="6">
                  <c:v>2655971</c:v>
                </c:pt>
                <c:pt idx="7">
                  <c:v>2953243</c:v>
                </c:pt>
                <c:pt idx="8">
                  <c:v>3241762</c:v>
                </c:pt>
                <c:pt idx="9">
                  <c:v>3725299</c:v>
                </c:pt>
                <c:pt idx="10">
                  <c:v>4168445</c:v>
                </c:pt>
                <c:pt idx="11">
                  <c:v>4367898</c:v>
                </c:pt>
                <c:pt idx="12">
                  <c:v>4927231</c:v>
                </c:pt>
                <c:pt idx="13">
                  <c:v>5757731</c:v>
                </c:pt>
                <c:pt idx="14">
                  <c:v>6804356</c:v>
                </c:pt>
                <c:pt idx="15">
                  <c:v>8801217</c:v>
                </c:pt>
              </c:numCache>
            </c:numRef>
          </c:val>
          <c:smooth val="0"/>
        </c:ser>
        <c:ser>
          <c:idx val="3"/>
          <c:order val="2"/>
          <c:tx>
            <c:strRef>
              <c:f>GSYH!$A$76</c:f>
              <c:strCache>
                <c:ptCount val="1"/>
                <c:pt idx="0">
                  <c:v>Batman</c:v>
                </c:pt>
              </c:strCache>
            </c:strRef>
          </c:tx>
          <c:spPr>
            <a:ln>
              <a:solidFill>
                <a:srgbClr val="14316C"/>
              </a:solidFill>
            </a:ln>
          </c:spPr>
          <c:marker>
            <c:symbol val="none"/>
          </c:marker>
          <c:cat>
            <c:strRef>
              <c:f>GSYH!$B$2:$Q$2</c:f>
              <c:strCach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strCache>
            </c:strRef>
          </c:cat>
          <c:val>
            <c:numRef>
              <c:f>GSYH!$B$76:$Q$76</c:f>
              <c:numCache>
                <c:formatCode>#,##0</c:formatCode>
                <c:ptCount val="16"/>
                <c:pt idx="0">
                  <c:v>1737378</c:v>
                </c:pt>
                <c:pt idx="1">
                  <c:v>2075034</c:v>
                </c:pt>
                <c:pt idx="2">
                  <c:v>2454218</c:v>
                </c:pt>
                <c:pt idx="3">
                  <c:v>2682692</c:v>
                </c:pt>
                <c:pt idx="4">
                  <c:v>3133436</c:v>
                </c:pt>
                <c:pt idx="5">
                  <c:v>3151965</c:v>
                </c:pt>
                <c:pt idx="6">
                  <c:v>3960590</c:v>
                </c:pt>
                <c:pt idx="7">
                  <c:v>4777842</c:v>
                </c:pt>
                <c:pt idx="8">
                  <c:v>5394537</c:v>
                </c:pt>
                <c:pt idx="9">
                  <c:v>5939040</c:v>
                </c:pt>
                <c:pt idx="10">
                  <c:v>6556542</c:v>
                </c:pt>
                <c:pt idx="11">
                  <c:v>7099086</c:v>
                </c:pt>
                <c:pt idx="12">
                  <c:v>8266386</c:v>
                </c:pt>
                <c:pt idx="13">
                  <c:v>10061228</c:v>
                </c:pt>
                <c:pt idx="14">
                  <c:v>12308761</c:v>
                </c:pt>
                <c:pt idx="15">
                  <c:v>14130047</c:v>
                </c:pt>
              </c:numCache>
            </c:numRef>
          </c:val>
          <c:smooth val="0"/>
        </c:ser>
        <c:ser>
          <c:idx val="4"/>
          <c:order val="3"/>
          <c:tx>
            <c:strRef>
              <c:f>GSYH!$A$77</c:f>
              <c:strCache>
                <c:ptCount val="1"/>
                <c:pt idx="0">
                  <c:v>Şırnak</c:v>
                </c:pt>
              </c:strCache>
            </c:strRef>
          </c:tx>
          <c:spPr>
            <a:ln>
              <a:solidFill>
                <a:srgbClr val="FFC000"/>
              </a:solidFill>
            </a:ln>
          </c:spPr>
          <c:marker>
            <c:symbol val="none"/>
          </c:marker>
          <c:cat>
            <c:strRef>
              <c:f>GSYH!$B$2:$Q$2</c:f>
              <c:strCach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strCache>
            </c:strRef>
          </c:cat>
          <c:val>
            <c:numRef>
              <c:f>GSYH!$B$77:$Q$77</c:f>
              <c:numCache>
                <c:formatCode>#,##0</c:formatCode>
                <c:ptCount val="16"/>
                <c:pt idx="0">
                  <c:v>1511181</c:v>
                </c:pt>
                <c:pt idx="1">
                  <c:v>1720082</c:v>
                </c:pt>
                <c:pt idx="2">
                  <c:v>2035446</c:v>
                </c:pt>
                <c:pt idx="3">
                  <c:v>2308582</c:v>
                </c:pt>
                <c:pt idx="4">
                  <c:v>2590474</c:v>
                </c:pt>
                <c:pt idx="5">
                  <c:v>2734925</c:v>
                </c:pt>
                <c:pt idx="6">
                  <c:v>3074407</c:v>
                </c:pt>
                <c:pt idx="7">
                  <c:v>3690248</c:v>
                </c:pt>
                <c:pt idx="8">
                  <c:v>4455658</c:v>
                </c:pt>
                <c:pt idx="9">
                  <c:v>5474150</c:v>
                </c:pt>
                <c:pt idx="10">
                  <c:v>6335989</c:v>
                </c:pt>
                <c:pt idx="11">
                  <c:v>6991715</c:v>
                </c:pt>
                <c:pt idx="12">
                  <c:v>7333256</c:v>
                </c:pt>
                <c:pt idx="13">
                  <c:v>9861982</c:v>
                </c:pt>
                <c:pt idx="14">
                  <c:v>11962314</c:v>
                </c:pt>
                <c:pt idx="15">
                  <c:v>14373874</c:v>
                </c:pt>
              </c:numCache>
            </c:numRef>
          </c:val>
          <c:smooth val="0"/>
        </c:ser>
        <c:dLbls>
          <c:showLegendKey val="0"/>
          <c:showVal val="0"/>
          <c:showCatName val="0"/>
          <c:showSerName val="0"/>
          <c:showPercent val="0"/>
          <c:showBubbleSize val="0"/>
        </c:dLbls>
        <c:marker val="1"/>
        <c:smooth val="0"/>
        <c:axId val="72064512"/>
        <c:axId val="86539008"/>
      </c:lineChart>
      <c:catAx>
        <c:axId val="72064512"/>
        <c:scaling>
          <c:orientation val="minMax"/>
        </c:scaling>
        <c:delete val="0"/>
        <c:axPos val="b"/>
        <c:majorTickMark val="out"/>
        <c:minorTickMark val="none"/>
        <c:tickLblPos val="nextTo"/>
        <c:crossAx val="86539008"/>
        <c:crosses val="autoZero"/>
        <c:auto val="1"/>
        <c:lblAlgn val="ctr"/>
        <c:lblOffset val="100"/>
        <c:noMultiLvlLbl val="0"/>
      </c:catAx>
      <c:valAx>
        <c:axId val="86539008"/>
        <c:scaling>
          <c:orientation val="minMax"/>
        </c:scaling>
        <c:delete val="0"/>
        <c:axPos val="l"/>
        <c:majorGridlines/>
        <c:numFmt formatCode="#,##0" sourceLinked="1"/>
        <c:majorTickMark val="out"/>
        <c:minorTickMark val="none"/>
        <c:tickLblPos val="nextTo"/>
        <c:crossAx val="72064512"/>
        <c:crosses val="autoZero"/>
        <c:crossBetween val="between"/>
      </c:valAx>
    </c:plotArea>
    <c:legend>
      <c:legendPos val="r"/>
      <c:layout>
        <c:manualLayout>
          <c:xMode val="edge"/>
          <c:yMode val="edge"/>
          <c:x val="0.78873216637372578"/>
          <c:y val="1.5902529844635027E-2"/>
          <c:w val="0.21126783362627424"/>
          <c:h val="0.24668048013292959"/>
        </c:manualLayou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'Kişi başına GSYH'!$A$50</c:f>
              <c:strCache>
                <c:ptCount val="1"/>
                <c:pt idx="0">
                  <c:v>Mardin</c:v>
                </c:pt>
              </c:strCache>
            </c:strRef>
          </c:tx>
          <c:spPr>
            <a:ln>
              <a:solidFill>
                <a:srgbClr val="C00000"/>
              </a:solidFill>
            </a:ln>
          </c:spPr>
          <c:marker>
            <c:symbol val="none"/>
          </c:marker>
          <c:cat>
            <c:numRef>
              <c:f>'Kişi başına GSYH'!$B$2:$Q$2</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'Kişi başına GSYH'!$B$50:$Q$50</c:f>
              <c:numCache>
                <c:formatCode>#,##0</c:formatCode>
                <c:ptCount val="16"/>
                <c:pt idx="0">
                  <c:v>3349</c:v>
                </c:pt>
                <c:pt idx="1">
                  <c:v>3832</c:v>
                </c:pt>
                <c:pt idx="2">
                  <c:v>4534</c:v>
                </c:pt>
                <c:pt idx="3">
                  <c:v>4986</c:v>
                </c:pt>
                <c:pt idx="4">
                  <c:v>5437</c:v>
                </c:pt>
                <c:pt idx="5">
                  <c:v>5759</c:v>
                </c:pt>
                <c:pt idx="6">
                  <c:v>7611</c:v>
                </c:pt>
                <c:pt idx="7">
                  <c:v>9318</c:v>
                </c:pt>
                <c:pt idx="8">
                  <c:v>10291</c:v>
                </c:pt>
                <c:pt idx="9">
                  <c:v>12108</c:v>
                </c:pt>
                <c:pt idx="10">
                  <c:v>13559</c:v>
                </c:pt>
                <c:pt idx="11">
                  <c:v>15283</c:v>
                </c:pt>
                <c:pt idx="12">
                  <c:v>16595</c:v>
                </c:pt>
                <c:pt idx="13">
                  <c:v>20916</c:v>
                </c:pt>
                <c:pt idx="14">
                  <c:v>25113</c:v>
                </c:pt>
                <c:pt idx="15">
                  <c:v>28863</c:v>
                </c:pt>
              </c:numCache>
            </c:numRef>
          </c:val>
          <c:smooth val="0"/>
        </c:ser>
        <c:ser>
          <c:idx val="1"/>
          <c:order val="1"/>
          <c:tx>
            <c:strRef>
              <c:f>'Kişi başına GSYH'!$A$59</c:f>
              <c:strCache>
                <c:ptCount val="1"/>
                <c:pt idx="0">
                  <c:v>Siirt</c:v>
                </c:pt>
              </c:strCache>
            </c:strRef>
          </c:tx>
          <c:marker>
            <c:symbol val="none"/>
          </c:marker>
          <c:cat>
            <c:numRef>
              <c:f>'Kişi başına GSYH'!$B$2:$Q$2</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'Kişi başına GSYH'!$B$59:$Q$59</c:f>
              <c:numCache>
                <c:formatCode>#,##0</c:formatCode>
                <c:ptCount val="16"/>
                <c:pt idx="0">
                  <c:v>3575</c:v>
                </c:pt>
                <c:pt idx="1">
                  <c:v>4249</c:v>
                </c:pt>
                <c:pt idx="2">
                  <c:v>5020</c:v>
                </c:pt>
                <c:pt idx="3">
                  <c:v>5429</c:v>
                </c:pt>
                <c:pt idx="4">
                  <c:v>6091</c:v>
                </c:pt>
                <c:pt idx="5">
                  <c:v>6906</c:v>
                </c:pt>
                <c:pt idx="6">
                  <c:v>8790</c:v>
                </c:pt>
                <c:pt idx="7">
                  <c:v>9664</c:v>
                </c:pt>
                <c:pt idx="8">
                  <c:v>10435</c:v>
                </c:pt>
                <c:pt idx="9">
                  <c:v>11920</c:v>
                </c:pt>
                <c:pt idx="10">
                  <c:v>13180</c:v>
                </c:pt>
                <c:pt idx="11">
                  <c:v>13677</c:v>
                </c:pt>
                <c:pt idx="12">
                  <c:v>15325</c:v>
                </c:pt>
                <c:pt idx="13">
                  <c:v>17797</c:v>
                </c:pt>
                <c:pt idx="14">
                  <c:v>20743</c:v>
                </c:pt>
                <c:pt idx="15">
                  <c:v>26592</c:v>
                </c:pt>
              </c:numCache>
            </c:numRef>
          </c:val>
          <c:smooth val="0"/>
        </c:ser>
        <c:ser>
          <c:idx val="2"/>
          <c:order val="2"/>
          <c:tx>
            <c:strRef>
              <c:f>'Kişi başına GSYH'!$A$60</c:f>
              <c:strCache>
                <c:ptCount val="1"/>
                <c:pt idx="0">
                  <c:v>Batman</c:v>
                </c:pt>
              </c:strCache>
            </c:strRef>
          </c:tx>
          <c:spPr>
            <a:ln>
              <a:solidFill>
                <a:srgbClr val="007434"/>
              </a:solidFill>
            </a:ln>
          </c:spPr>
          <c:marker>
            <c:symbol val="none"/>
          </c:marker>
          <c:cat>
            <c:numRef>
              <c:f>'Kişi başına GSYH'!$B$2:$Q$2</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'Kişi başına GSYH'!$B$60:$Q$60</c:f>
              <c:numCache>
                <c:formatCode>#,##0</c:formatCode>
                <c:ptCount val="16"/>
                <c:pt idx="0">
                  <c:v>3941</c:v>
                </c:pt>
                <c:pt idx="1">
                  <c:v>4608</c:v>
                </c:pt>
                <c:pt idx="2">
                  <c:v>5335</c:v>
                </c:pt>
                <c:pt idx="3">
                  <c:v>5723</c:v>
                </c:pt>
                <c:pt idx="4">
                  <c:v>6541</c:v>
                </c:pt>
                <c:pt idx="5">
                  <c:v>6409</c:v>
                </c:pt>
                <c:pt idx="6">
                  <c:v>7857</c:v>
                </c:pt>
                <c:pt idx="7">
                  <c:v>9235</c:v>
                </c:pt>
                <c:pt idx="8">
                  <c:v>10191</c:v>
                </c:pt>
                <c:pt idx="9">
                  <c:v>10980</c:v>
                </c:pt>
                <c:pt idx="10">
                  <c:v>11865</c:v>
                </c:pt>
                <c:pt idx="11">
                  <c:v>12629</c:v>
                </c:pt>
                <c:pt idx="12">
                  <c:v>14458</c:v>
                </c:pt>
                <c:pt idx="13">
                  <c:v>17315</c:v>
                </c:pt>
                <c:pt idx="14">
                  <c:v>20786</c:v>
                </c:pt>
                <c:pt idx="15">
                  <c:v>23399</c:v>
                </c:pt>
              </c:numCache>
            </c:numRef>
          </c:val>
          <c:smooth val="0"/>
        </c:ser>
        <c:ser>
          <c:idx val="3"/>
          <c:order val="3"/>
          <c:tx>
            <c:strRef>
              <c:f>'Kişi başına GSYH'!$A$61</c:f>
              <c:strCache>
                <c:ptCount val="1"/>
                <c:pt idx="0">
                  <c:v>Şırnak</c:v>
                </c:pt>
              </c:strCache>
            </c:strRef>
          </c:tx>
          <c:spPr>
            <a:ln>
              <a:solidFill>
                <a:srgbClr val="FFC000"/>
              </a:solidFill>
            </a:ln>
          </c:spPr>
          <c:marker>
            <c:symbol val="none"/>
          </c:marker>
          <c:cat>
            <c:numRef>
              <c:f>'Kişi başına GSYH'!$B$2:$Q$2</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'Kişi başına GSYH'!$B$61:$Q$61</c:f>
              <c:numCache>
                <c:formatCode>#,##0</c:formatCode>
                <c:ptCount val="16"/>
                <c:pt idx="0">
                  <c:v>3889</c:v>
                </c:pt>
                <c:pt idx="1">
                  <c:v>4341</c:v>
                </c:pt>
                <c:pt idx="2">
                  <c:v>5037</c:v>
                </c:pt>
                <c:pt idx="3">
                  <c:v>5603</c:v>
                </c:pt>
                <c:pt idx="4">
                  <c:v>6129</c:v>
                </c:pt>
                <c:pt idx="5">
                  <c:v>6362</c:v>
                </c:pt>
                <c:pt idx="6">
                  <c:v>7145</c:v>
                </c:pt>
                <c:pt idx="7">
                  <c:v>8310</c:v>
                </c:pt>
                <c:pt idx="8">
                  <c:v>9634</c:v>
                </c:pt>
                <c:pt idx="9">
                  <c:v>11619</c:v>
                </c:pt>
                <c:pt idx="10">
                  <c:v>13142</c:v>
                </c:pt>
                <c:pt idx="11">
                  <c:v>14281</c:v>
                </c:pt>
                <c:pt idx="12">
                  <c:v>15058</c:v>
                </c:pt>
                <c:pt idx="13">
                  <c:v>19983</c:v>
                </c:pt>
                <c:pt idx="14">
                  <c:v>23286</c:v>
                </c:pt>
                <c:pt idx="15">
                  <c:v>27280</c:v>
                </c:pt>
              </c:numCache>
            </c:numRef>
          </c:val>
          <c:smooth val="0"/>
        </c:ser>
        <c:dLbls>
          <c:showLegendKey val="0"/>
          <c:showVal val="0"/>
          <c:showCatName val="0"/>
          <c:showSerName val="0"/>
          <c:showPercent val="0"/>
          <c:showBubbleSize val="0"/>
        </c:dLbls>
        <c:marker val="1"/>
        <c:smooth val="0"/>
        <c:axId val="148424704"/>
        <c:axId val="86537856"/>
      </c:lineChart>
      <c:catAx>
        <c:axId val="148424704"/>
        <c:scaling>
          <c:orientation val="minMax"/>
        </c:scaling>
        <c:delete val="0"/>
        <c:axPos val="b"/>
        <c:numFmt formatCode="General" sourceLinked="1"/>
        <c:majorTickMark val="out"/>
        <c:minorTickMark val="none"/>
        <c:tickLblPos val="nextTo"/>
        <c:crossAx val="86537856"/>
        <c:crosses val="autoZero"/>
        <c:auto val="1"/>
        <c:lblAlgn val="ctr"/>
        <c:lblOffset val="100"/>
        <c:noMultiLvlLbl val="0"/>
      </c:catAx>
      <c:valAx>
        <c:axId val="86537856"/>
        <c:scaling>
          <c:orientation val="minMax"/>
        </c:scaling>
        <c:delete val="0"/>
        <c:axPos val="l"/>
        <c:majorGridlines/>
        <c:numFmt formatCode="#,##0" sourceLinked="1"/>
        <c:majorTickMark val="out"/>
        <c:minorTickMark val="none"/>
        <c:tickLblPos val="nextTo"/>
        <c:crossAx val="148424704"/>
        <c:crosses val="autoZero"/>
        <c:crossBetween val="between"/>
      </c:valAx>
    </c:plotArea>
    <c:legend>
      <c:legendPos val="r"/>
      <c:layout>
        <c:manualLayout>
          <c:xMode val="edge"/>
          <c:yMode val="edge"/>
          <c:x val="0.78295117877855425"/>
          <c:y val="1.7183772536739986E-3"/>
          <c:w val="0.19283648475004098"/>
          <c:h val="0.26325008307511"/>
        </c:manualLayout>
      </c:layout>
      <c:overlay val="0"/>
    </c:legend>
    <c:plotVisOnly val="1"/>
    <c:dispBlanksAs val="zero"/>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TÜFE!$A$3</c:f>
              <c:strCache>
                <c:ptCount val="1"/>
                <c:pt idx="0">
                  <c:v>TR</c:v>
                </c:pt>
              </c:strCache>
            </c:strRef>
          </c:tx>
          <c:spPr>
            <a:ln>
              <a:solidFill>
                <a:srgbClr val="A40000"/>
              </a:solidFill>
            </a:ln>
          </c:spPr>
          <c:marker>
            <c:symbol val="none"/>
          </c:marker>
          <c:cat>
            <c:strRef>
              <c:f>TÜFE!$B$2:$E$2</c:f>
              <c:strCache>
                <c:ptCount val="4"/>
                <c:pt idx="0">
                  <c:v>Bir önceki aya göre değişim oranı (%)</c:v>
                </c:pt>
                <c:pt idx="1">
                  <c:v>Bir önceki yılın Aralık ayına göre değişim oranı (%)</c:v>
                </c:pt>
                <c:pt idx="2">
                  <c:v>Bir önceki yılın aynı ayına göre değişim oranı (%)</c:v>
                </c:pt>
                <c:pt idx="3">
                  <c:v>On iki aylık ortalamalara göre değişim oranı (%) </c:v>
                </c:pt>
              </c:strCache>
            </c:strRef>
          </c:cat>
          <c:val>
            <c:numRef>
              <c:f>TÜFE!$B$3:$E$3</c:f>
              <c:numCache>
                <c:formatCode>General</c:formatCode>
                <c:ptCount val="4"/>
                <c:pt idx="0">
                  <c:v>1.08</c:v>
                </c:pt>
                <c:pt idx="1">
                  <c:v>3.71</c:v>
                </c:pt>
                <c:pt idx="2">
                  <c:v>16.190000000000001</c:v>
                </c:pt>
                <c:pt idx="3">
                  <c:v>13.18</c:v>
                </c:pt>
              </c:numCache>
            </c:numRef>
          </c:val>
          <c:smooth val="0"/>
        </c:ser>
        <c:ser>
          <c:idx val="1"/>
          <c:order val="1"/>
          <c:tx>
            <c:strRef>
              <c:f>TÜFE!$A$29</c:f>
              <c:strCache>
                <c:ptCount val="1"/>
                <c:pt idx="0">
                  <c:v>Dicle Bölgesi</c:v>
                </c:pt>
              </c:strCache>
            </c:strRef>
          </c:tx>
          <c:marker>
            <c:symbol val="none"/>
          </c:marker>
          <c:cat>
            <c:strRef>
              <c:f>TÜFE!$B$2:$E$2</c:f>
              <c:strCache>
                <c:ptCount val="4"/>
                <c:pt idx="0">
                  <c:v>Bir önceki aya göre değişim oranı (%)</c:v>
                </c:pt>
                <c:pt idx="1">
                  <c:v>Bir önceki yılın Aralık ayına göre değişim oranı (%)</c:v>
                </c:pt>
                <c:pt idx="2">
                  <c:v>Bir önceki yılın aynı ayına göre değişim oranı (%)</c:v>
                </c:pt>
                <c:pt idx="3">
                  <c:v>On iki aylık ortalamalara göre değişim oranı (%) </c:v>
                </c:pt>
              </c:strCache>
            </c:strRef>
          </c:cat>
          <c:val>
            <c:numRef>
              <c:f>TÜFE!$B$29:$E$29</c:f>
              <c:numCache>
                <c:formatCode>General</c:formatCode>
                <c:ptCount val="4"/>
                <c:pt idx="0">
                  <c:v>1.54</c:v>
                </c:pt>
                <c:pt idx="1">
                  <c:v>3.96</c:v>
                </c:pt>
                <c:pt idx="2">
                  <c:v>15.72</c:v>
                </c:pt>
                <c:pt idx="3">
                  <c:v>12.98</c:v>
                </c:pt>
              </c:numCache>
            </c:numRef>
          </c:val>
          <c:smooth val="0"/>
        </c:ser>
        <c:dLbls>
          <c:showLegendKey val="0"/>
          <c:showVal val="0"/>
          <c:showCatName val="0"/>
          <c:showSerName val="0"/>
          <c:showPercent val="0"/>
          <c:showBubbleSize val="0"/>
        </c:dLbls>
        <c:marker val="1"/>
        <c:smooth val="0"/>
        <c:axId val="146089472"/>
        <c:axId val="86540288"/>
      </c:lineChart>
      <c:catAx>
        <c:axId val="146089472"/>
        <c:scaling>
          <c:orientation val="minMax"/>
        </c:scaling>
        <c:delete val="0"/>
        <c:axPos val="b"/>
        <c:majorTickMark val="out"/>
        <c:minorTickMark val="none"/>
        <c:tickLblPos val="nextTo"/>
        <c:crossAx val="86540288"/>
        <c:crosses val="autoZero"/>
        <c:auto val="1"/>
        <c:lblAlgn val="ctr"/>
        <c:lblOffset val="100"/>
        <c:noMultiLvlLbl val="0"/>
      </c:catAx>
      <c:valAx>
        <c:axId val="86540288"/>
        <c:scaling>
          <c:orientation val="minMax"/>
        </c:scaling>
        <c:delete val="0"/>
        <c:axPos val="l"/>
        <c:majorGridlines/>
        <c:numFmt formatCode="General" sourceLinked="1"/>
        <c:majorTickMark val="out"/>
        <c:minorTickMark val="none"/>
        <c:tickLblPos val="nextTo"/>
        <c:crossAx val="146089472"/>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F3ED78-ECEA-4B80-B57F-A54ED50360E4}" type="datetimeFigureOut">
              <a:rPr lang="tr-TR" smtClean="0"/>
              <a:t>16.5.2021</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1DCBD-2142-432B-9628-267721B34B48}" type="slidenum">
              <a:rPr lang="tr-TR" smtClean="0"/>
              <a:t>‹#›</a:t>
            </a:fld>
            <a:endParaRPr lang="tr-TR"/>
          </a:p>
        </p:txBody>
      </p:sp>
    </p:spTree>
    <p:extLst>
      <p:ext uri="{BB962C8B-B14F-4D97-AF65-F5344CB8AC3E}">
        <p14:creationId xmlns:p14="http://schemas.microsoft.com/office/powerpoint/2010/main" val="4177041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0B31DCBD-2142-432B-9628-267721B34B48}" type="slidenum">
              <a:rPr lang="tr-TR" smtClean="0"/>
              <a:t>2</a:t>
            </a:fld>
            <a:endParaRPr lang="tr-TR"/>
          </a:p>
        </p:txBody>
      </p:sp>
    </p:spTree>
    <p:extLst>
      <p:ext uri="{BB962C8B-B14F-4D97-AF65-F5344CB8AC3E}">
        <p14:creationId xmlns:p14="http://schemas.microsoft.com/office/powerpoint/2010/main" val="246211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0B31DCBD-2142-432B-9628-267721B34B48}" type="slidenum">
              <a:rPr lang="tr-TR" smtClean="0"/>
              <a:t>3</a:t>
            </a:fld>
            <a:endParaRPr lang="tr-TR"/>
          </a:p>
        </p:txBody>
      </p:sp>
    </p:spTree>
    <p:extLst>
      <p:ext uri="{BB962C8B-B14F-4D97-AF65-F5344CB8AC3E}">
        <p14:creationId xmlns:p14="http://schemas.microsoft.com/office/powerpoint/2010/main" val="246211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0B31DCBD-2142-432B-9628-267721B34B48}" type="slidenum">
              <a:rPr lang="tr-TR" smtClean="0"/>
              <a:t>4</a:t>
            </a:fld>
            <a:endParaRPr lang="tr-TR"/>
          </a:p>
        </p:txBody>
      </p:sp>
    </p:spTree>
    <p:extLst>
      <p:ext uri="{BB962C8B-B14F-4D97-AF65-F5344CB8AC3E}">
        <p14:creationId xmlns:p14="http://schemas.microsoft.com/office/powerpoint/2010/main" val="246211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B31DCBD-2142-432B-9628-267721B34B48}" type="slidenum">
              <a:rPr lang="tr-TR" smtClean="0"/>
              <a:t>5</a:t>
            </a:fld>
            <a:endParaRPr lang="tr-TR"/>
          </a:p>
        </p:txBody>
      </p:sp>
    </p:spTree>
    <p:extLst>
      <p:ext uri="{BB962C8B-B14F-4D97-AF65-F5344CB8AC3E}">
        <p14:creationId xmlns:p14="http://schemas.microsoft.com/office/powerpoint/2010/main" val="196788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B31DCBD-2142-432B-9628-267721B34B48}" type="slidenum">
              <a:rPr lang="tr-TR" smtClean="0"/>
              <a:t>6</a:t>
            </a:fld>
            <a:endParaRPr lang="tr-TR"/>
          </a:p>
        </p:txBody>
      </p:sp>
    </p:spTree>
    <p:extLst>
      <p:ext uri="{BB962C8B-B14F-4D97-AF65-F5344CB8AC3E}">
        <p14:creationId xmlns:p14="http://schemas.microsoft.com/office/powerpoint/2010/main" val="306847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B31DCBD-2142-432B-9628-267721B34B48}" type="slidenum">
              <a:rPr lang="tr-TR" smtClean="0"/>
              <a:t>9</a:t>
            </a:fld>
            <a:endParaRPr lang="tr-TR"/>
          </a:p>
        </p:txBody>
      </p:sp>
    </p:spTree>
    <p:extLst>
      <p:ext uri="{BB962C8B-B14F-4D97-AF65-F5344CB8AC3E}">
        <p14:creationId xmlns:p14="http://schemas.microsoft.com/office/powerpoint/2010/main" val="25536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B31DCBD-2142-432B-9628-267721B34B48}" type="slidenum">
              <a:rPr lang="tr-TR" smtClean="0"/>
              <a:t>11</a:t>
            </a:fld>
            <a:endParaRPr lang="tr-TR"/>
          </a:p>
        </p:txBody>
      </p:sp>
    </p:spTree>
    <p:extLst>
      <p:ext uri="{BB962C8B-B14F-4D97-AF65-F5344CB8AC3E}">
        <p14:creationId xmlns:p14="http://schemas.microsoft.com/office/powerpoint/2010/main" val="3915381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0B31DCBD-2142-432B-9628-267721B34B48}" type="slidenum">
              <a:rPr lang="tr-TR" smtClean="0"/>
              <a:t>14</a:t>
            </a:fld>
            <a:endParaRPr lang="tr-TR"/>
          </a:p>
        </p:txBody>
      </p:sp>
    </p:spTree>
    <p:extLst>
      <p:ext uri="{BB962C8B-B14F-4D97-AF65-F5344CB8AC3E}">
        <p14:creationId xmlns:p14="http://schemas.microsoft.com/office/powerpoint/2010/main" val="24621130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graphicFrame>
        <p:nvGraphicFramePr>
          <p:cNvPr id="4" name="Nesne 3" hidden="1"/>
          <p:cNvGraphicFramePr>
            <a:graphicFrameLocks noChangeAspect="1"/>
          </p:cNvGraphicFramePr>
          <p:nvPr userDrawn="1">
            <p:custDataLst>
              <p:tags r:id="rId2"/>
            </p:custDataLst>
            <p:extLst>
              <p:ext uri="{D42A27DB-BD31-4B8C-83A1-F6EECF244321}">
                <p14:modId xmlns:p14="http://schemas.microsoft.com/office/powerpoint/2010/main" val="39918211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688" name="think-cell Slide" r:id="rId5" imgW="416" imgH="416" progId="TCLayout.ActiveDocument.1">
                  <p:embed/>
                </p:oleObj>
              </mc:Choice>
              <mc:Fallback>
                <p:oleObj name="think-cell Slide" r:id="rId5" imgW="416" imgH="416" progId="TCLayout.ActiveDocument.1">
                  <p:embed/>
                  <p:pic>
                    <p:nvPicPr>
                      <p:cNvPr id="4" name="Nesne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Dikdörtgen 5" hidden="1"/>
          <p:cNvSpPr/>
          <p:nvPr userDrawn="1">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fontAlgn="base">
              <a:spcBef>
                <a:spcPct val="0"/>
              </a:spcBef>
              <a:spcAft>
                <a:spcPct val="0"/>
              </a:spcAft>
            </a:pPr>
            <a:endParaRPr lang="en-GB" sz="3200" b="1" dirty="0">
              <a:solidFill>
                <a:srgbClr val="000000"/>
              </a:solidFill>
              <a:sym typeface="Tahoma" panose="020B0604030504040204" pitchFamily="34" charset="0"/>
            </a:endParaRPr>
          </a:p>
        </p:txBody>
      </p:sp>
      <p:sp>
        <p:nvSpPr>
          <p:cNvPr id="2" name="1 Başlık"/>
          <p:cNvSpPr>
            <a:spLocks noGrp="1"/>
          </p:cNvSpPr>
          <p:nvPr>
            <p:ph type="ctrTitle"/>
          </p:nvPr>
        </p:nvSpPr>
        <p:spPr>
          <a:xfrm>
            <a:off x="685800" y="2130427"/>
            <a:ext cx="7772400" cy="1470025"/>
          </a:xfrm>
        </p:spPr>
        <p:txBody>
          <a:bodyPr vert="horz"/>
          <a:lstStyle/>
          <a:p>
            <a:r>
              <a:rPr lang="tr-TR" noProof="0" dirty="0" smtClean="0"/>
              <a:t>Asıl başlık stili için tıklatın</a:t>
            </a:r>
            <a:endParaRPr lang="tr-TR" noProof="0" dirty="0"/>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noProof="0" dirty="0" smtClean="0"/>
              <a:t>Asıl alt başlık stilini düzenlemek için tıklatın</a:t>
            </a:r>
            <a:endParaRPr lang="tr-TR" noProof="0"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GB" dirty="0" err="1" smtClean="0"/>
              <a:t>Sl</a:t>
            </a:r>
            <a:r>
              <a:rPr lang="tr-TR" dirty="0" err="1" smtClean="0"/>
              <a:t>ayt</a:t>
            </a:r>
            <a:r>
              <a:rPr lang="en-GB" dirty="0" smtClean="0"/>
              <a:t> </a:t>
            </a:r>
            <a:fld id="{17286940-BB50-483C-B1B4-B9FC1265AEE0}" type="slidenum">
              <a:rPr lang="en-GB" smtClean="0"/>
              <a:pPr>
                <a:defRPr/>
              </a:pPr>
              <a:t>‹#›</a:t>
            </a:fld>
            <a:endParaRPr lang="en-GB" dirty="0"/>
          </a:p>
        </p:txBody>
      </p:sp>
    </p:spTree>
    <p:extLst>
      <p:ext uri="{BB962C8B-B14F-4D97-AF65-F5344CB8AC3E}">
        <p14:creationId xmlns:p14="http://schemas.microsoft.com/office/powerpoint/2010/main" val="34723716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graphicFrame>
        <p:nvGraphicFramePr>
          <p:cNvPr id="6" name="Nesne 5" hidden="1"/>
          <p:cNvGraphicFramePr>
            <a:graphicFrameLocks noChangeAspect="1"/>
          </p:cNvGraphicFramePr>
          <p:nvPr userDrawn="1">
            <p:custDataLst>
              <p:tags r:id="rId2"/>
            </p:custDataLst>
            <p:extLst>
              <p:ext uri="{D42A27DB-BD31-4B8C-83A1-F6EECF244321}">
                <p14:modId xmlns:p14="http://schemas.microsoft.com/office/powerpoint/2010/main" val="1165899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712" name="think-cell Slide" r:id="rId5" imgW="416" imgH="416" progId="TCLayout.ActiveDocument.1">
                  <p:embed/>
                </p:oleObj>
              </mc:Choice>
              <mc:Fallback>
                <p:oleObj name="think-cell Slide" r:id="rId5" imgW="416" imgH="416" progId="TCLayout.ActiveDocument.1">
                  <p:embed/>
                  <p:pic>
                    <p:nvPicPr>
                      <p:cNvPr id="6" name="Nesne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Dikdörtgen 3" hidden="1"/>
          <p:cNvSpPr/>
          <p:nvPr userDrawn="1">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fontAlgn="base">
              <a:spcBef>
                <a:spcPct val="0"/>
              </a:spcBef>
              <a:spcAft>
                <a:spcPct val="0"/>
              </a:spcAft>
            </a:pPr>
            <a:endParaRPr lang="en-GB" sz="3200" b="1" dirty="0">
              <a:solidFill>
                <a:srgbClr val="000000"/>
              </a:solidFill>
              <a:sym typeface="Tahoma" panose="020B0604030504040204" pitchFamily="34" charset="0"/>
            </a:endParaRPr>
          </a:p>
        </p:txBody>
      </p:sp>
      <p:sp>
        <p:nvSpPr>
          <p:cNvPr id="2" name="1 Başlık"/>
          <p:cNvSpPr>
            <a:spLocks noGrp="1"/>
          </p:cNvSpPr>
          <p:nvPr>
            <p:ph type="title"/>
          </p:nvPr>
        </p:nvSpPr>
        <p:spPr/>
        <p:txBody>
          <a:bodyPr vert="horz"/>
          <a:lstStyle/>
          <a:p>
            <a:r>
              <a:rPr lang="tr-TR" noProof="0" dirty="0" smtClean="0"/>
              <a:t>Asıl başlık stili için tıklatın</a:t>
            </a:r>
            <a:endParaRPr lang="tr-TR" noProof="0" dirty="0"/>
          </a:p>
        </p:txBody>
      </p:sp>
      <p:sp>
        <p:nvSpPr>
          <p:cNvPr id="3" name="2 İçerik Yer Tutucusu"/>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tr-TR" dirty="0" smtClean="0"/>
              <a:t>Asıl metin stillerini düzenlemek için tıklatın</a:t>
            </a:r>
          </a:p>
          <a:p>
            <a:pPr lvl="1"/>
            <a:r>
              <a:rPr lang="tr-TR" noProof="0" dirty="0" smtClean="0"/>
              <a:t>İkinci</a:t>
            </a:r>
            <a:r>
              <a:rPr lang="tr-TR" dirty="0" smtClean="0"/>
              <a:t>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GB" dirty="0" err="1" smtClean="0"/>
              <a:t>Sl</a:t>
            </a:r>
            <a:r>
              <a:rPr lang="tr-TR" dirty="0" err="1" smtClean="0"/>
              <a:t>ayt</a:t>
            </a:r>
            <a:r>
              <a:rPr lang="en-GB" dirty="0" smtClean="0"/>
              <a:t> </a:t>
            </a:r>
            <a:fld id="{4671AB6C-D4B8-4F11-8867-B5C2B23781FF}" type="slidenum">
              <a:rPr lang="en-GB" smtClean="0"/>
              <a:pPr>
                <a:defRPr/>
              </a:pPr>
              <a:t>‹#›</a:t>
            </a:fld>
            <a:endParaRPr lang="en-GB" dirty="0"/>
          </a:p>
        </p:txBody>
      </p:sp>
    </p:spTree>
    <p:extLst>
      <p:ext uri="{BB962C8B-B14F-4D97-AF65-F5344CB8AC3E}">
        <p14:creationId xmlns:p14="http://schemas.microsoft.com/office/powerpoint/2010/main" val="21305993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aşlık ve İçerik">
    <p:spTree>
      <p:nvGrpSpPr>
        <p:cNvPr id="1" name=""/>
        <p:cNvGrpSpPr/>
        <p:nvPr/>
      </p:nvGrpSpPr>
      <p:grpSpPr>
        <a:xfrm>
          <a:off x="0" y="0"/>
          <a:ext cx="0" cy="0"/>
          <a:chOff x="0" y="0"/>
          <a:chExt cx="0" cy="0"/>
        </a:xfrm>
      </p:grpSpPr>
      <p:graphicFrame>
        <p:nvGraphicFramePr>
          <p:cNvPr id="6" name="Nesne 5" hidden="1"/>
          <p:cNvGraphicFramePr>
            <a:graphicFrameLocks noChangeAspect="1"/>
          </p:cNvGraphicFramePr>
          <p:nvPr userDrawn="1">
            <p:custDataLst>
              <p:tags r:id="rId2"/>
            </p:custDataLst>
            <p:extLst>
              <p:ext uri="{D42A27DB-BD31-4B8C-83A1-F6EECF244321}">
                <p14:modId xmlns:p14="http://schemas.microsoft.com/office/powerpoint/2010/main" val="1486185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880" name="think-cell Slide" r:id="rId5" imgW="416" imgH="416" progId="TCLayout.ActiveDocument.1">
                  <p:embed/>
                </p:oleObj>
              </mc:Choice>
              <mc:Fallback>
                <p:oleObj name="think-cell Slide" r:id="rId5" imgW="416" imgH="416" progId="TCLayout.ActiveDocument.1">
                  <p:embed/>
                  <p:pic>
                    <p:nvPicPr>
                      <p:cNvPr id="6" name="Nesne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Dikdörtgen 3" hidden="1"/>
          <p:cNvSpPr/>
          <p:nvPr userDrawn="1">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3200" b="1" i="0" u="none" strike="noStrike" cap="none" normalizeH="0" baseline="0" dirty="0">
              <a:ln>
                <a:noFill/>
              </a:ln>
              <a:solidFill>
                <a:schemeClr val="tx1"/>
              </a:solidFill>
              <a:effectLst/>
              <a:latin typeface="Tahoma" panose="020B0604030504040204" pitchFamily="34" charset="0"/>
              <a:ea typeface="+mj-ea"/>
              <a:cs typeface="Arial" panose="020B0604020202020204" pitchFamily="34" charset="0"/>
              <a:sym typeface="Tahoma" panose="020B0604030504040204" pitchFamily="34" charset="0"/>
            </a:endParaRPr>
          </a:p>
        </p:txBody>
      </p:sp>
      <p:sp>
        <p:nvSpPr>
          <p:cNvPr id="2" name="1 Başlık"/>
          <p:cNvSpPr>
            <a:spLocks noGrp="1"/>
          </p:cNvSpPr>
          <p:nvPr>
            <p:ph type="title"/>
          </p:nvPr>
        </p:nvSpPr>
        <p:spPr/>
        <p:txBody>
          <a:bodyPr vert="horz"/>
          <a:lstStyle/>
          <a:p>
            <a:r>
              <a:rPr lang="tr-TR" noProof="0" dirty="0" smtClean="0"/>
              <a:t>Asıl başlık stili için tıklatın</a:t>
            </a:r>
            <a:endParaRPr lang="tr-TR" noProof="0" dirty="0"/>
          </a:p>
        </p:txBody>
      </p:sp>
      <p:sp>
        <p:nvSpPr>
          <p:cNvPr id="3" name="2 İçerik Yer Tutucusu"/>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tr-TR" dirty="0" smtClean="0"/>
              <a:t>Asıl metin stillerini düzenlemek için tıklatın</a:t>
            </a:r>
          </a:p>
          <a:p>
            <a:pPr lvl="1"/>
            <a:r>
              <a:rPr lang="tr-TR" noProof="0" dirty="0" smtClean="0"/>
              <a:t>İkinci</a:t>
            </a:r>
            <a:r>
              <a:rPr lang="tr-TR" dirty="0" smtClean="0"/>
              <a:t>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GB" dirty="0" err="1" smtClean="0"/>
              <a:t>Sl</a:t>
            </a:r>
            <a:r>
              <a:rPr lang="tr-TR" dirty="0" err="1" smtClean="0"/>
              <a:t>ayt</a:t>
            </a:r>
            <a:r>
              <a:rPr lang="en-GB" dirty="0" smtClean="0"/>
              <a:t> </a:t>
            </a:r>
            <a:fld id="{4671AB6C-D4B8-4F11-8867-B5C2B23781FF}" type="slidenum">
              <a:rPr lang="en-GB" smtClean="0"/>
              <a:pPr>
                <a:defRPr/>
              </a:pPr>
              <a:t>‹#›</a:t>
            </a:fld>
            <a:endParaRPr lang="en-GB" dirty="0"/>
          </a:p>
        </p:txBody>
      </p:sp>
    </p:spTree>
    <p:extLst>
      <p:ext uri="{BB962C8B-B14F-4D97-AF65-F5344CB8AC3E}">
        <p14:creationId xmlns:p14="http://schemas.microsoft.com/office/powerpoint/2010/main" val="17402874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11" Type="http://schemas.openxmlformats.org/officeDocument/2006/relationships/image" Target="../media/image3.png"/><Relationship Id="rId5" Type="http://schemas.openxmlformats.org/officeDocument/2006/relationships/vmlDrawing" Target="../drawings/vmlDrawing1.vml"/><Relationship Id="rId10" Type="http://schemas.openxmlformats.org/officeDocument/2006/relationships/image" Target="../media/image2.png"/><Relationship Id="rId4" Type="http://schemas.openxmlformats.org/officeDocument/2006/relationships/theme" Target="../theme/theme1.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8 Nesne" hidden="1"/>
          <p:cNvGraphicFramePr>
            <a:graphicFrameLocks noChangeAspect="1"/>
          </p:cNvGraphicFramePr>
          <p:nvPr>
            <p:custDataLst>
              <p:tags r:id="rId6"/>
            </p:custDataLst>
            <p:extLst>
              <p:ext uri="{D42A27DB-BD31-4B8C-83A1-F6EECF244321}">
                <p14:modId xmlns:p14="http://schemas.microsoft.com/office/powerpoint/2010/main" val="2529310866"/>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22685" name="think-cell Slide" r:id="rId8" imgW="270" imgH="270" progId="TCLayout.ActiveDocument.1">
                  <p:embed/>
                </p:oleObj>
              </mc:Choice>
              <mc:Fallback>
                <p:oleObj name="think-cell Slide" r:id="rId8" imgW="270" imgH="270" progId="TCLayout.ActiveDocument.1">
                  <p:embed/>
                  <p:pic>
                    <p:nvPicPr>
                      <p:cNvPr id="9" name="8 Nesne"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ikdörtgen 1" hidden="1"/>
          <p:cNvSpPr/>
          <p:nvPr>
            <p:custDataLst>
              <p:tags r:id="rId7"/>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fontAlgn="base">
              <a:spcBef>
                <a:spcPct val="0"/>
              </a:spcBef>
              <a:spcAft>
                <a:spcPct val="0"/>
              </a:spcAft>
            </a:pPr>
            <a:endParaRPr lang="en-GB" sz="3200" b="1" dirty="0">
              <a:solidFill>
                <a:srgbClr val="000000"/>
              </a:solidFill>
              <a:sym typeface="Tahoma" panose="020B0604030504040204" pitchFamily="34" charset="0"/>
            </a:endParaRPr>
          </a:p>
        </p:txBody>
      </p:sp>
      <p:sp>
        <p:nvSpPr>
          <p:cNvPr id="1031" name="Rectangle 7"/>
          <p:cNvSpPr>
            <a:spLocks noChangeArrowheads="1"/>
          </p:cNvSpPr>
          <p:nvPr/>
        </p:nvSpPr>
        <p:spPr bwMode="auto">
          <a:xfrm>
            <a:off x="0" y="0"/>
            <a:ext cx="9144000" cy="533400"/>
          </a:xfrm>
          <a:prstGeom prst="rect">
            <a:avLst/>
          </a:prstGeom>
          <a:solidFill>
            <a:srgbClr val="1F318D"/>
          </a:solidFill>
          <a:ln w="38100">
            <a:noFill/>
            <a:miter lim="800000"/>
            <a:headEnd/>
            <a:tailEnd/>
          </a:ln>
          <a:effectLst/>
        </p:spPr>
        <p:txBody>
          <a:bodyPr wrap="none" anchor="ctr"/>
          <a:lstStyle/>
          <a:p>
            <a:pPr fontAlgn="base">
              <a:spcBef>
                <a:spcPct val="0"/>
              </a:spcBef>
              <a:spcAft>
                <a:spcPct val="0"/>
              </a:spcAft>
              <a:defRPr/>
            </a:pPr>
            <a:endParaRPr lang="en-GB" sz="4000" b="1" dirty="0">
              <a:solidFill>
                <a:srgbClr val="000000"/>
              </a:solidFill>
              <a:latin typeface="Arial" charset="0"/>
            </a:endParaRPr>
          </a:p>
        </p:txBody>
      </p:sp>
      <p:pic>
        <p:nvPicPr>
          <p:cNvPr id="1027" name="Picture 9" descr="bar"/>
          <p:cNvPicPr>
            <a:picLocks noChangeAspect="1" noChangeArrowheads="1"/>
          </p:cNvPicPr>
          <p:nvPr/>
        </p:nvPicPr>
        <p:blipFill>
          <a:blip r:embed="rId10" cstate="print"/>
          <a:srcRect l="-209" t="59564"/>
          <a:stretch>
            <a:fillRect/>
          </a:stretch>
        </p:blipFill>
        <p:spPr bwMode="auto">
          <a:xfrm>
            <a:off x="-19050" y="538165"/>
            <a:ext cx="9163050" cy="147637"/>
          </a:xfrm>
          <a:prstGeom prst="rect">
            <a:avLst/>
          </a:prstGeom>
          <a:noFill/>
          <a:ln w="9525">
            <a:noFill/>
            <a:miter lim="800000"/>
            <a:headEnd/>
            <a:tailEnd/>
          </a:ln>
        </p:spPr>
      </p:pic>
      <p:sp>
        <p:nvSpPr>
          <p:cNvPr id="1028" name="Rectangle 2"/>
          <p:cNvSpPr>
            <a:spLocks noGrp="1" noChangeArrowheads="1"/>
          </p:cNvSpPr>
          <p:nvPr>
            <p:ph type="title"/>
          </p:nvPr>
        </p:nvSpPr>
        <p:spPr bwMode="auto">
          <a:xfrm>
            <a:off x="304800" y="762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noProof="0" dirty="0" err="1" smtClean="0"/>
              <a:t>Click</a:t>
            </a:r>
            <a:r>
              <a:rPr lang="tr-TR" noProof="0" dirty="0" smtClean="0"/>
              <a:t> to </a:t>
            </a:r>
            <a:r>
              <a:rPr lang="tr-TR" noProof="0" dirty="0" err="1" smtClean="0"/>
              <a:t>edit</a:t>
            </a:r>
            <a:r>
              <a:rPr lang="tr-TR" noProof="0" dirty="0" smtClean="0"/>
              <a:t> Master </a:t>
            </a:r>
            <a:r>
              <a:rPr lang="tr-TR" noProof="0" dirty="0" err="1" smtClean="0"/>
              <a:t>title</a:t>
            </a:r>
            <a:r>
              <a:rPr lang="tr-TR" noProof="0" dirty="0" smtClean="0"/>
              <a:t> </a:t>
            </a:r>
            <a:r>
              <a:rPr lang="tr-TR" noProof="0" dirty="0" err="1" smtClean="0"/>
              <a:t>style</a:t>
            </a:r>
            <a:endParaRPr lang="tr-TR" noProof="0" dirty="0"/>
          </a:p>
        </p:txBody>
      </p:sp>
      <p:sp>
        <p:nvSpPr>
          <p:cNvPr id="1029" name="Rectangle 3"/>
          <p:cNvSpPr>
            <a:spLocks noGrp="1" noChangeArrowheads="1"/>
          </p:cNvSpPr>
          <p:nvPr>
            <p:ph type="body" idx="1"/>
          </p:nvPr>
        </p:nvSpPr>
        <p:spPr bwMode="auto">
          <a:xfrm>
            <a:off x="304800" y="1752600"/>
            <a:ext cx="8534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noProof="0" dirty="0" err="1" smtClean="0"/>
              <a:t>Click</a:t>
            </a:r>
            <a:r>
              <a:rPr lang="tr-TR" noProof="0" dirty="0" smtClean="0"/>
              <a:t> to </a:t>
            </a:r>
            <a:r>
              <a:rPr lang="tr-TR" noProof="0" dirty="0" err="1" smtClean="0"/>
              <a:t>edit</a:t>
            </a:r>
            <a:r>
              <a:rPr lang="tr-TR" noProof="0" dirty="0" smtClean="0"/>
              <a:t> Master </a:t>
            </a:r>
            <a:r>
              <a:rPr lang="tr-TR" noProof="0" dirty="0" err="1" smtClean="0"/>
              <a:t>text</a:t>
            </a:r>
            <a:r>
              <a:rPr lang="tr-TR" noProof="0" dirty="0" smtClean="0"/>
              <a:t> </a:t>
            </a:r>
            <a:r>
              <a:rPr lang="tr-TR" noProof="0" dirty="0" err="1" smtClean="0"/>
              <a:t>styles</a:t>
            </a:r>
            <a:endParaRPr lang="tr-TR" noProof="0" dirty="0" smtClean="0"/>
          </a:p>
          <a:p>
            <a:pPr lvl="1"/>
            <a:r>
              <a:rPr lang="tr-TR" noProof="0" dirty="0" smtClean="0"/>
              <a:t>Second </a:t>
            </a:r>
            <a:r>
              <a:rPr lang="tr-TR" noProof="0" dirty="0" err="1" smtClean="0"/>
              <a:t>level</a:t>
            </a:r>
            <a:endParaRPr lang="tr-TR" noProof="0" dirty="0" smtClean="0"/>
          </a:p>
          <a:p>
            <a:pPr lvl="2"/>
            <a:r>
              <a:rPr lang="tr-TR" noProof="0" dirty="0" smtClean="0"/>
              <a:t>Third </a:t>
            </a:r>
            <a:r>
              <a:rPr lang="tr-TR" noProof="0" dirty="0" err="1" smtClean="0"/>
              <a:t>level</a:t>
            </a:r>
            <a:endParaRPr lang="tr-TR" noProof="0" dirty="0" smtClean="0"/>
          </a:p>
          <a:p>
            <a:pPr lvl="3"/>
            <a:r>
              <a:rPr lang="tr-TR" noProof="0" dirty="0" err="1" smtClean="0"/>
              <a:t>Fourth</a:t>
            </a:r>
            <a:r>
              <a:rPr lang="tr-TR" noProof="0" dirty="0" smtClean="0"/>
              <a:t> </a:t>
            </a:r>
            <a:r>
              <a:rPr lang="tr-TR" noProof="0" dirty="0" err="1" smtClean="0"/>
              <a:t>level</a:t>
            </a:r>
            <a:endParaRPr lang="tr-TR" noProof="0" dirty="0" smtClean="0"/>
          </a:p>
          <a:p>
            <a:pPr lvl="4"/>
            <a:r>
              <a:rPr lang="tr-TR" noProof="0" dirty="0" err="1" smtClean="0"/>
              <a:t>Fifth</a:t>
            </a:r>
            <a:r>
              <a:rPr lang="tr-TR" noProof="0" dirty="0" smtClean="0"/>
              <a:t> </a:t>
            </a:r>
            <a:r>
              <a:rPr lang="tr-TR" noProof="0" dirty="0" err="1" smtClean="0"/>
              <a:t>level</a:t>
            </a:r>
            <a:endParaRPr lang="tr-TR" noProof="0" dirty="0"/>
          </a:p>
        </p:txBody>
      </p:sp>
      <p:sp>
        <p:nvSpPr>
          <p:cNvPr id="1030" name="Rectangle 6"/>
          <p:cNvSpPr>
            <a:spLocks noGrp="1" noChangeArrowheads="1"/>
          </p:cNvSpPr>
          <p:nvPr>
            <p:ph type="sldNum" sz="quarter" idx="4"/>
          </p:nvPr>
        </p:nvSpPr>
        <p:spPr bwMode="auto">
          <a:xfrm>
            <a:off x="8305800" y="2"/>
            <a:ext cx="838200" cy="5365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400" b="0">
                <a:solidFill>
                  <a:srgbClr val="CBDDEB"/>
                </a:solidFill>
                <a:latin typeface="+mj-lt"/>
                <a:cs typeface="Arial" charset="0"/>
              </a:defRPr>
            </a:lvl1pPr>
          </a:lstStyle>
          <a:p>
            <a:pPr fontAlgn="base">
              <a:spcBef>
                <a:spcPct val="0"/>
              </a:spcBef>
              <a:spcAft>
                <a:spcPct val="0"/>
              </a:spcAft>
              <a:defRPr/>
            </a:pPr>
            <a:r>
              <a:rPr lang="en-GB" dirty="0" smtClean="0"/>
              <a:t>S</a:t>
            </a:r>
            <a:r>
              <a:rPr lang="tr-TR" dirty="0" err="1" smtClean="0"/>
              <a:t>layt</a:t>
            </a:r>
            <a:r>
              <a:rPr lang="en-GB" dirty="0" smtClean="0"/>
              <a:t> </a:t>
            </a:r>
            <a:fld id="{C39B09D5-369E-45D8-98BF-F8D06858155A}" type="slidenum">
              <a:rPr lang="en-GB" smtClean="0"/>
              <a:pPr fontAlgn="base">
                <a:spcBef>
                  <a:spcPct val="0"/>
                </a:spcBef>
                <a:spcAft>
                  <a:spcPct val="0"/>
                </a:spcAft>
                <a:defRPr/>
              </a:pPr>
              <a:t>‹#›</a:t>
            </a:fld>
            <a:endParaRPr lang="en-GB" dirty="0"/>
          </a:p>
        </p:txBody>
      </p:sp>
      <p:sp>
        <p:nvSpPr>
          <p:cNvPr id="1041" name="Line 17"/>
          <p:cNvSpPr>
            <a:spLocks noChangeShapeType="1"/>
          </p:cNvSpPr>
          <p:nvPr/>
        </p:nvSpPr>
        <p:spPr bwMode="auto">
          <a:xfrm>
            <a:off x="8267700" y="95252"/>
            <a:ext cx="0" cy="347663"/>
          </a:xfrm>
          <a:prstGeom prst="line">
            <a:avLst/>
          </a:prstGeom>
          <a:noFill/>
          <a:ln w="31750">
            <a:solidFill>
              <a:schemeClr val="bg1"/>
            </a:solidFill>
            <a:round/>
            <a:headEnd/>
            <a:tailEnd/>
          </a:ln>
          <a:effectLst/>
        </p:spPr>
        <p:txBody>
          <a:bodyPr/>
          <a:lstStyle/>
          <a:p>
            <a:pPr fontAlgn="base">
              <a:spcBef>
                <a:spcPct val="0"/>
              </a:spcBef>
              <a:spcAft>
                <a:spcPct val="0"/>
              </a:spcAft>
              <a:defRPr/>
            </a:pPr>
            <a:endParaRPr lang="en-GB" sz="4000" b="1" dirty="0">
              <a:solidFill>
                <a:srgbClr val="000000"/>
              </a:solidFill>
              <a:latin typeface="Arial" charset="0"/>
            </a:endParaRPr>
          </a:p>
        </p:txBody>
      </p:sp>
      <p:pic>
        <p:nvPicPr>
          <p:cNvPr id="1033" name="Picture 18" descr="Untitled-1"/>
          <p:cNvPicPr>
            <a:picLocks noChangeAspect="1" noChangeArrowheads="1"/>
          </p:cNvPicPr>
          <p:nvPr/>
        </p:nvPicPr>
        <p:blipFill>
          <a:blip r:embed="rId11" cstate="print"/>
          <a:srcRect/>
          <a:stretch>
            <a:fillRect/>
          </a:stretch>
        </p:blipFill>
        <p:spPr bwMode="auto">
          <a:xfrm>
            <a:off x="228600" y="66675"/>
            <a:ext cx="1219200" cy="431800"/>
          </a:xfrm>
          <a:prstGeom prst="rect">
            <a:avLst/>
          </a:prstGeom>
          <a:noFill/>
          <a:ln w="9525">
            <a:noFill/>
            <a:miter lim="800000"/>
            <a:headEnd/>
            <a:tailEnd/>
          </a:ln>
        </p:spPr>
      </p:pic>
    </p:spTree>
    <p:extLst>
      <p:ext uri="{BB962C8B-B14F-4D97-AF65-F5344CB8AC3E}">
        <p14:creationId xmlns:p14="http://schemas.microsoft.com/office/powerpoint/2010/main" val="352686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9" r:id="rId3"/>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p:titleStyle>
    <p:body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oleObject" Target="../embeddings/oleObject5.bin"/><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vmlDrawing" Target="../drawings/vmlDrawing13.vml"/><Relationship Id="rId5" Type="http://schemas.openxmlformats.org/officeDocument/2006/relationships/image" Target="../media/image17.emf"/><Relationship Id="rId4"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slideLayout" Target="../slideLayouts/slideLayout2.xml"/><Relationship Id="rId7" Type="http://schemas.openxmlformats.org/officeDocument/2006/relationships/chart" Target="../charts/chart14.xml"/><Relationship Id="rId2" Type="http://schemas.openxmlformats.org/officeDocument/2006/relationships/tags" Target="../tags/tag60.xml"/><Relationship Id="rId1" Type="http://schemas.openxmlformats.org/officeDocument/2006/relationships/vmlDrawing" Target="../drawings/vmlDrawing14.vml"/><Relationship Id="rId6" Type="http://schemas.openxmlformats.org/officeDocument/2006/relationships/image" Target="../media/image5.emf"/><Relationship Id="rId5" Type="http://schemas.openxmlformats.org/officeDocument/2006/relationships/oleObject" Target="../embeddings/oleObject14.bin"/><Relationship Id="rId10" Type="http://schemas.openxmlformats.org/officeDocument/2006/relationships/chart" Target="../charts/chart17.xml"/><Relationship Id="rId4" Type="http://schemas.openxmlformats.org/officeDocument/2006/relationships/notesSlide" Target="../notesSlides/notesSlide7.xml"/><Relationship Id="rId9" Type="http://schemas.openxmlformats.org/officeDocument/2006/relationships/chart" Target="../charts/chart16.xml"/></Relationships>
</file>

<file path=ppt/slides/_rels/slide1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1.png"/><Relationship Id="rId2" Type="http://schemas.openxmlformats.org/officeDocument/2006/relationships/tags" Target="../tags/tag61.xml"/><Relationship Id="rId1" Type="http://schemas.openxmlformats.org/officeDocument/2006/relationships/vmlDrawing" Target="../drawings/vmlDrawing15.vml"/><Relationship Id="rId6" Type="http://schemas.openxmlformats.org/officeDocument/2006/relationships/image" Target="../media/image5.emf"/><Relationship Id="rId11" Type="http://schemas.openxmlformats.org/officeDocument/2006/relationships/image" Target="../media/image9.png"/><Relationship Id="rId5" Type="http://schemas.openxmlformats.org/officeDocument/2006/relationships/oleObject" Target="../embeddings/oleObject15.bin"/><Relationship Id="rId15" Type="http://schemas.openxmlformats.org/officeDocument/2006/relationships/image" Target="../media/image13.jpeg"/><Relationship Id="rId10" Type="http://schemas.openxmlformats.org/officeDocument/2006/relationships/image" Target="../media/image16.png"/><Relationship Id="rId4" Type="http://schemas.openxmlformats.org/officeDocument/2006/relationships/notesSlide" Target="../notesSlides/notesSlide8.xml"/><Relationship Id="rId9" Type="http://schemas.openxmlformats.org/officeDocument/2006/relationships/image" Target="../media/image15.jpe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5.emf"/><Relationship Id="rId11" Type="http://schemas.openxmlformats.org/officeDocument/2006/relationships/image" Target="../media/image9.png"/><Relationship Id="rId5" Type="http://schemas.openxmlformats.org/officeDocument/2006/relationships/oleObject" Target="../embeddings/oleObject6.bin"/><Relationship Id="rId15" Type="http://schemas.openxmlformats.org/officeDocument/2006/relationships/image" Target="../media/image13.jpe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5.jpe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2.xml"/><Relationship Id="rId5" Type="http://schemas.openxmlformats.org/officeDocument/2006/relationships/chart" Target="../charts/chart30.xml"/><Relationship Id="rId4" Type="http://schemas.openxmlformats.org/officeDocument/2006/relationships/chart" Target="../charts/char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tripadvisor.com.tr/Attractions-g672951-Activities-Mardin_Mardin_Province.html" TargetMode="External"/><Relationship Id="rId13" Type="http://schemas.openxmlformats.org/officeDocument/2006/relationships/image" Target="../media/image22.jpeg"/><Relationship Id="rId3" Type="http://schemas.openxmlformats.org/officeDocument/2006/relationships/tags" Target="../tags/tag63.xml"/><Relationship Id="rId7" Type="http://schemas.openxmlformats.org/officeDocument/2006/relationships/hyperlink" Target="https://www.mardin.bel.tr/" TargetMode="External"/><Relationship Id="rId12" Type="http://schemas.openxmlformats.org/officeDocument/2006/relationships/image" Target="../media/image21.png"/><Relationship Id="rId2" Type="http://schemas.openxmlformats.org/officeDocument/2006/relationships/tags" Target="../tags/tag62.xml"/><Relationship Id="rId1" Type="http://schemas.openxmlformats.org/officeDocument/2006/relationships/vmlDrawing" Target="../drawings/vmlDrawing16.vml"/><Relationship Id="rId6" Type="http://schemas.openxmlformats.org/officeDocument/2006/relationships/image" Target="../media/image4.emf"/><Relationship Id="rId11" Type="http://schemas.openxmlformats.org/officeDocument/2006/relationships/image" Target="../media/image20.png"/><Relationship Id="rId5" Type="http://schemas.openxmlformats.org/officeDocument/2006/relationships/oleObject" Target="../embeddings/oleObject17.bin"/><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8.png"/><Relationship Id="rId1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hyperlink" Target="http://www.mardinkulturturizm.gov.tr/TR-56515/midyat.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1.png"/><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5.emf"/><Relationship Id="rId11" Type="http://schemas.openxmlformats.org/officeDocument/2006/relationships/image" Target="../media/image9.png"/><Relationship Id="rId5" Type="http://schemas.openxmlformats.org/officeDocument/2006/relationships/oleObject" Target="../embeddings/oleObject7.bin"/><Relationship Id="rId1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5.jpeg"/><Relationship Id="rId1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1.png"/><Relationship Id="rId2" Type="http://schemas.openxmlformats.org/officeDocument/2006/relationships/tags" Target="../tags/tag13.xml"/><Relationship Id="rId1" Type="http://schemas.openxmlformats.org/officeDocument/2006/relationships/vmlDrawing" Target="../drawings/vmlDrawing8.vml"/><Relationship Id="rId6" Type="http://schemas.openxmlformats.org/officeDocument/2006/relationships/image" Target="../media/image5.emf"/><Relationship Id="rId11" Type="http://schemas.openxmlformats.org/officeDocument/2006/relationships/image" Target="../media/image9.png"/><Relationship Id="rId5" Type="http://schemas.openxmlformats.org/officeDocument/2006/relationships/oleObject" Target="../embeddings/oleObject8.bin"/><Relationship Id="rId1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jpeg"/><Relationship Id="rId14" Type="http://schemas.openxmlformats.org/officeDocument/2006/relationships/image" Target="../media/image13.jpeg"/></Relationships>
</file>

<file path=ppt/slides/_rels/slide5.xml.rels><?xml version="1.0" encoding="UTF-8" standalone="yes"?>
<Relationships xmlns="http://schemas.openxmlformats.org/package/2006/relationships"><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tags" Target="../tags/tag38.xml"/><Relationship Id="rId39" Type="http://schemas.openxmlformats.org/officeDocument/2006/relationships/tags" Target="../tags/tag51.xml"/><Relationship Id="rId21" Type="http://schemas.openxmlformats.org/officeDocument/2006/relationships/tags" Target="../tags/tag33.xml"/><Relationship Id="rId34" Type="http://schemas.openxmlformats.org/officeDocument/2006/relationships/tags" Target="../tags/tag46.xml"/><Relationship Id="rId42" Type="http://schemas.openxmlformats.org/officeDocument/2006/relationships/tags" Target="../tags/tag54.xml"/><Relationship Id="rId47" Type="http://schemas.openxmlformats.org/officeDocument/2006/relationships/image" Target="../media/image5.emf"/><Relationship Id="rId50" Type="http://schemas.openxmlformats.org/officeDocument/2006/relationships/chart" Target="../charts/chart3.xml"/><Relationship Id="rId7" Type="http://schemas.openxmlformats.org/officeDocument/2006/relationships/tags" Target="../tags/tag19.xml"/><Relationship Id="rId2" Type="http://schemas.openxmlformats.org/officeDocument/2006/relationships/tags" Target="../tags/tag14.xml"/><Relationship Id="rId16" Type="http://schemas.openxmlformats.org/officeDocument/2006/relationships/tags" Target="../tags/tag28.xml"/><Relationship Id="rId29" Type="http://schemas.openxmlformats.org/officeDocument/2006/relationships/tags" Target="../tags/tag41.xml"/><Relationship Id="rId11" Type="http://schemas.openxmlformats.org/officeDocument/2006/relationships/tags" Target="../tags/tag23.xml"/><Relationship Id="rId24" Type="http://schemas.openxmlformats.org/officeDocument/2006/relationships/tags" Target="../tags/tag36.xml"/><Relationship Id="rId32" Type="http://schemas.openxmlformats.org/officeDocument/2006/relationships/tags" Target="../tags/tag44.xml"/><Relationship Id="rId37" Type="http://schemas.openxmlformats.org/officeDocument/2006/relationships/tags" Target="../tags/tag49.xml"/><Relationship Id="rId40" Type="http://schemas.openxmlformats.org/officeDocument/2006/relationships/tags" Target="../tags/tag52.xml"/><Relationship Id="rId45" Type="http://schemas.openxmlformats.org/officeDocument/2006/relationships/notesSlide" Target="../notesSlides/notesSlide4.xml"/><Relationship Id="rId53" Type="http://schemas.openxmlformats.org/officeDocument/2006/relationships/chart" Target="../charts/chart6.xml"/><Relationship Id="rId5" Type="http://schemas.openxmlformats.org/officeDocument/2006/relationships/tags" Target="../tags/tag17.xml"/><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tags" Target="../tags/tag43.xml"/><Relationship Id="rId44" Type="http://schemas.openxmlformats.org/officeDocument/2006/relationships/slideLayout" Target="../slideLayouts/slideLayout2.xml"/><Relationship Id="rId52" Type="http://schemas.openxmlformats.org/officeDocument/2006/relationships/chart" Target="../charts/chart5.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tags" Target="../tags/tag39.xml"/><Relationship Id="rId30" Type="http://schemas.openxmlformats.org/officeDocument/2006/relationships/tags" Target="../tags/tag42.xml"/><Relationship Id="rId35" Type="http://schemas.openxmlformats.org/officeDocument/2006/relationships/tags" Target="../tags/tag47.xml"/><Relationship Id="rId43" Type="http://schemas.openxmlformats.org/officeDocument/2006/relationships/tags" Target="../tags/tag55.xml"/><Relationship Id="rId48" Type="http://schemas.openxmlformats.org/officeDocument/2006/relationships/chart" Target="../charts/chart1.xml"/><Relationship Id="rId8" Type="http://schemas.openxmlformats.org/officeDocument/2006/relationships/tags" Target="../tags/tag20.xml"/><Relationship Id="rId51" Type="http://schemas.openxmlformats.org/officeDocument/2006/relationships/chart" Target="../charts/chart4.xml"/><Relationship Id="rId3" Type="http://schemas.openxmlformats.org/officeDocument/2006/relationships/tags" Target="../tags/tag15.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tags" Target="../tags/tag37.xml"/><Relationship Id="rId33" Type="http://schemas.openxmlformats.org/officeDocument/2006/relationships/tags" Target="../tags/tag45.xml"/><Relationship Id="rId38" Type="http://schemas.openxmlformats.org/officeDocument/2006/relationships/tags" Target="../tags/tag50.xml"/><Relationship Id="rId46" Type="http://schemas.openxmlformats.org/officeDocument/2006/relationships/oleObject" Target="../embeddings/oleObject9.bin"/><Relationship Id="rId20" Type="http://schemas.openxmlformats.org/officeDocument/2006/relationships/tags" Target="../tags/tag32.xml"/><Relationship Id="rId41" Type="http://schemas.openxmlformats.org/officeDocument/2006/relationships/tags" Target="../tags/tag53.xml"/><Relationship Id="rId1" Type="http://schemas.openxmlformats.org/officeDocument/2006/relationships/vmlDrawing" Target="../drawings/vmlDrawing9.vml"/><Relationship Id="rId6" Type="http://schemas.openxmlformats.org/officeDocument/2006/relationships/tags" Target="../tags/tag18.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tags" Target="../tags/tag40.xml"/><Relationship Id="rId36" Type="http://schemas.openxmlformats.org/officeDocument/2006/relationships/tags" Target="../tags/tag48.xml"/><Relationship Id="rId49"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vmlDrawing" Target="../drawings/vmlDrawing10.vml"/><Relationship Id="rId6" Type="http://schemas.openxmlformats.org/officeDocument/2006/relationships/image" Target="../media/image5.emf"/><Relationship Id="rId5" Type="http://schemas.openxmlformats.org/officeDocument/2006/relationships/oleObject" Target="../embeddings/oleObject10.bin"/><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hart" Target="../charts/chart8.xml"/><Relationship Id="rId2" Type="http://schemas.openxmlformats.org/officeDocument/2006/relationships/tags" Target="../tags/tag57.xml"/><Relationship Id="rId1" Type="http://schemas.openxmlformats.org/officeDocument/2006/relationships/vmlDrawing" Target="../drawings/vmlDrawing11.vml"/><Relationship Id="rId6" Type="http://schemas.openxmlformats.org/officeDocument/2006/relationships/chart" Target="../charts/chart7.xml"/><Relationship Id="rId5" Type="http://schemas.openxmlformats.org/officeDocument/2006/relationships/image" Target="../media/image5.emf"/><Relationship Id="rId4"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slideLayout" Target="../slideLayouts/slideLayout2.xml"/><Relationship Id="rId7" Type="http://schemas.openxmlformats.org/officeDocument/2006/relationships/chart" Target="../charts/chart10.xml"/><Relationship Id="rId2" Type="http://schemas.openxmlformats.org/officeDocument/2006/relationships/tags" Target="../tags/tag58.xml"/><Relationship Id="rId1" Type="http://schemas.openxmlformats.org/officeDocument/2006/relationships/vmlDrawing" Target="../drawings/vmlDrawing12.vml"/><Relationship Id="rId6" Type="http://schemas.openxmlformats.org/officeDocument/2006/relationships/image" Target="../media/image5.emf"/><Relationship Id="rId5" Type="http://schemas.openxmlformats.org/officeDocument/2006/relationships/oleObject" Target="../embeddings/oleObject12.bin"/><Relationship Id="rId10" Type="http://schemas.openxmlformats.org/officeDocument/2006/relationships/chart" Target="../charts/chart13.xml"/><Relationship Id="rId4" Type="http://schemas.openxmlformats.org/officeDocument/2006/relationships/notesSlide" Target="../notesSlides/notesSlide6.xml"/><Relationship Id="rId9" Type="http://schemas.openxmlformats.org/officeDocument/2006/relationships/chart" Target="../charts/char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Nesne 8" hidden="1"/>
          <p:cNvGraphicFramePr>
            <a:graphicFrameLocks noChangeAspect="1"/>
          </p:cNvGraphicFramePr>
          <p:nvPr>
            <p:custDataLst>
              <p:tags r:id="rId2"/>
            </p:custDataLst>
            <p:extLst>
              <p:ext uri="{D42A27DB-BD31-4B8C-83A1-F6EECF244321}">
                <p14:modId xmlns:p14="http://schemas.microsoft.com/office/powerpoint/2010/main" val="24167581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47" name="think-cell Slide" r:id="rId4" imgW="444" imgH="446" progId="TCLayout.ActiveDocument.1">
                  <p:embed/>
                </p:oleObj>
              </mc:Choice>
              <mc:Fallback>
                <p:oleObj name="think-cell Slide" r:id="rId4" imgW="444" imgH="446" progId="TCLayout.ActiveDocument.1">
                  <p:embed/>
                  <p:pic>
                    <p:nvPicPr>
                      <p:cNvPr id="9" name="Nesne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6 Başlık"/>
          <p:cNvSpPr txBox="1">
            <a:spLocks/>
          </p:cNvSpPr>
          <p:nvPr/>
        </p:nvSpPr>
        <p:spPr>
          <a:xfrm>
            <a:off x="537358" y="2468965"/>
            <a:ext cx="8318863" cy="14728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tr-TR" sz="3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Mardin’in Temel İktisadî Göstergeleri</a:t>
            </a:r>
          </a:p>
          <a:p>
            <a:pPr algn="r"/>
            <a:r>
              <a:rPr lang="tr-TR" sz="2400" b="1" i="1" dirty="0" smtClean="0">
                <a:solidFill>
                  <a:srgbClr val="002060"/>
                </a:solidFill>
                <a:latin typeface="Tahoma" panose="020B0604030504040204" pitchFamily="34" charset="0"/>
                <a:ea typeface="Tahoma" panose="020B0604030504040204" pitchFamily="34" charset="0"/>
                <a:cs typeface="Tahoma" panose="020B0604030504040204" pitchFamily="34" charset="0"/>
              </a:rPr>
              <a:t>Mayıs 21</a:t>
            </a:r>
            <a:endParaRPr lang="tr-TR" sz="2400" b="1" i="1" dirty="0">
              <a:latin typeface="Tahoma" panose="020B0604030504040204" pitchFamily="34" charset="0"/>
              <a:ea typeface="Tahoma" panose="020B0604030504040204" pitchFamily="34" charset="0"/>
              <a:cs typeface="Tahoma" panose="020B0604030504040204" pitchFamily="34" charset="0"/>
            </a:endParaRPr>
          </a:p>
        </p:txBody>
      </p:sp>
      <p:sp>
        <p:nvSpPr>
          <p:cNvPr id="3" name="Dikdörtgen 2"/>
          <p:cNvSpPr/>
          <p:nvPr/>
        </p:nvSpPr>
        <p:spPr bwMode="auto">
          <a:xfrm>
            <a:off x="0" y="0"/>
            <a:ext cx="9144000" cy="10001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4000" b="1" i="0" u="none" strike="noStrike" cap="none" normalizeH="0" baseline="0" smtClean="0">
              <a:ln>
                <a:noFill/>
              </a:ln>
              <a:solidFill>
                <a:schemeClr val="tx1"/>
              </a:solidFill>
              <a:effectLst/>
              <a:latin typeface="Arial" charset="0"/>
              <a:cs typeface="Arial" charset="0"/>
            </a:endParaRPr>
          </a:p>
        </p:txBody>
      </p:sp>
      <p:pic>
        <p:nvPicPr>
          <p:cNvPr id="11" name="Resim 10"/>
          <p:cNvPicPr>
            <a:picLocks noChangeAspect="1"/>
          </p:cNvPicPr>
          <p:nvPr/>
        </p:nvPicPr>
        <p:blipFill>
          <a:blip r:embed="rId6">
            <a:extLst>
              <a:ext uri="{BEBA8EAE-BF5A-486C-A8C5-ECC9F3942E4B}">
                <a14:imgProps xmlns:a14="http://schemas.microsoft.com/office/drawing/2010/main">
                  <a14:imgLayer r:embed="rId7">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1058212" y="724299"/>
            <a:ext cx="2327540" cy="991359"/>
          </a:xfrm>
          <a:prstGeom prst="rect">
            <a:avLst/>
          </a:prstGeom>
          <a:solidFill>
            <a:schemeClr val="bg1">
              <a:alpha val="95000"/>
            </a:schemeClr>
          </a:solidFill>
        </p:spPr>
      </p:pic>
      <p:sp>
        <p:nvSpPr>
          <p:cNvPr id="2" name="Dikdörtgen 1"/>
          <p:cNvSpPr/>
          <p:nvPr/>
        </p:nvSpPr>
        <p:spPr>
          <a:xfrm>
            <a:off x="343394" y="0"/>
            <a:ext cx="193964" cy="68580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Dikdörtgen 11"/>
          <p:cNvSpPr/>
          <p:nvPr/>
        </p:nvSpPr>
        <p:spPr>
          <a:xfrm>
            <a:off x="575952" y="0"/>
            <a:ext cx="193964" cy="68580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Resim 3"/>
          <p:cNvPicPr>
            <a:picLocks noChangeAspect="1"/>
          </p:cNvPicPr>
          <p:nvPr/>
        </p:nvPicPr>
        <p:blipFill rotWithShape="1">
          <a:blip r:embed="rId8" cstate="print">
            <a:extLst>
              <a:ext uri="{28A0092B-C50C-407E-A947-70E740481C1C}">
                <a14:useLocalDpi xmlns:a14="http://schemas.microsoft.com/office/drawing/2010/main" val="0"/>
              </a:ext>
            </a:extLst>
          </a:blip>
          <a:srcRect t="61290" r="67302" b="8237"/>
          <a:stretch/>
        </p:blipFill>
        <p:spPr>
          <a:xfrm>
            <a:off x="6477977" y="724299"/>
            <a:ext cx="2105360" cy="991359"/>
          </a:xfrm>
          <a:prstGeom prst="rect">
            <a:avLst/>
          </a:prstGeom>
        </p:spPr>
      </p:pic>
      <p:pic>
        <p:nvPicPr>
          <p:cNvPr id="5" name="Resim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1313" y="710549"/>
            <a:ext cx="1005109" cy="1005109"/>
          </a:xfrm>
          <a:prstGeom prst="rect">
            <a:avLst/>
          </a:prstGeom>
        </p:spPr>
      </p:pic>
      <p:pic>
        <p:nvPicPr>
          <p:cNvPr id="3190" name="Picture 273" descr="Açıklama: D:\Documents\ACADEMIC_consultancy.14.5.19\A) FORMS_DOCS etc\LOGOs of chambourses\ktb_logo_new.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9881" y="5841308"/>
            <a:ext cx="815545" cy="7190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19"/>
          <p:cNvSpPr>
            <a:spLocks noChangeArrowheads="1"/>
          </p:cNvSpPr>
          <p:nvPr/>
        </p:nvSpPr>
        <p:spPr bwMode="auto">
          <a:xfrm>
            <a:off x="1930928" y="4551155"/>
            <a:ext cx="6925293" cy="120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a:r>
              <a:rPr lang="tr-TR" b="1" i="1" dirty="0"/>
              <a:t>Doç. Dr. Mehmet Behzat Ekinci</a:t>
            </a:r>
            <a:endParaRPr lang="tr-TR" dirty="0"/>
          </a:p>
          <a:p>
            <a:pPr algn="r"/>
            <a:r>
              <a:rPr lang="tr-TR" sz="1600" b="1" i="1" dirty="0"/>
              <a:t>MAÜ, İİBF, İktisat Bölümü Öğretim Üyesi</a:t>
            </a:r>
            <a:endParaRPr lang="tr-TR" sz="1600" dirty="0"/>
          </a:p>
          <a:p>
            <a:pPr algn="r"/>
            <a:r>
              <a:rPr lang="tr-TR" sz="1600" b="1" i="1" dirty="0"/>
              <a:t>TOBB/TEPAV, Mardin İli/İlçeleri Oda/Borsa Akademik </a:t>
            </a:r>
            <a:r>
              <a:rPr lang="tr-TR" sz="1600" b="1" i="1" dirty="0" smtClean="0"/>
              <a:t>Danışmanı</a:t>
            </a:r>
          </a:p>
          <a:p>
            <a:pPr algn="r">
              <a:lnSpc>
                <a:spcPct val="140000"/>
              </a:lnSpc>
              <a:buClr>
                <a:schemeClr val="bg1"/>
              </a:buClr>
            </a:pPr>
            <a:r>
              <a:rPr lang="tr-TR" sz="1600" b="1" i="1" dirty="0" err="1" smtClean="0">
                <a:solidFill>
                  <a:srgbClr val="002060"/>
                </a:solidFill>
                <a:latin typeface="Comic Sans MS" pitchFamily="66" charset="0"/>
              </a:rPr>
              <a:t>mbekinci</a:t>
            </a:r>
            <a:r>
              <a:rPr lang="tr-TR" sz="1600" b="1" i="1" dirty="0" smtClean="0">
                <a:solidFill>
                  <a:srgbClr val="002060"/>
                </a:solidFill>
                <a:latin typeface="Comic Sans MS" pitchFamily="66" charset="0"/>
              </a:rPr>
              <a:t>(at)akademiktisat.net</a:t>
            </a:r>
            <a:endParaRPr lang="tr-TR" sz="1600" b="1" i="1" dirty="0">
              <a:solidFill>
                <a:srgbClr val="002060"/>
              </a:solidFill>
              <a:latin typeface="Comic Sans MS" pitchFamily="66" charset="0"/>
            </a:endParaRPr>
          </a:p>
        </p:txBody>
      </p:sp>
      <p:pic>
        <p:nvPicPr>
          <p:cNvPr id="24" name="Picture 279" descr="Açıklama: D:\Documents\ACADEMIC_consultancy.14.5.19\A) FORMS_DOCS etc\LOGOs of chambourses\mtso-logo_new.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81019" y="5948202"/>
            <a:ext cx="2325695" cy="564375"/>
          </a:xfrm>
          <a:prstGeom prst="rect">
            <a:avLst/>
          </a:prstGeom>
          <a:noFill/>
          <a:extLst>
            <a:ext uri="{909E8E84-426E-40DD-AFC4-6F175D3DCCD1}">
              <a14:hiddenFill xmlns:a14="http://schemas.microsoft.com/office/drawing/2010/main">
                <a:solidFill>
                  <a:srgbClr val="FFFFFF"/>
                </a:solidFill>
              </a14:hiddenFill>
            </a:ext>
          </a:extLst>
        </p:spPr>
      </p:pic>
      <p:pic>
        <p:nvPicPr>
          <p:cNvPr id="3192" name="Picture 270" descr="Açıklama: D:\Documents\ACADEMIC_consultancy.14.5.19\A) FORMS_DOCS etc\LOGOs of chambourses\ktso_logo_new.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32396" y="5796101"/>
            <a:ext cx="589280" cy="78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3" name="Picture 278" descr="Açıklama: D:\Documents\ACADEMIC_consultancy.14.5.19\A) FORMS_DOCS etc\LOGOs of chambourses\ntb-logo_new.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32903" y="5882086"/>
            <a:ext cx="704292" cy="7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 name="Picture 269" descr="Açıklama: D:\Documents\ACADEMIC_consultancy.14.5.19\A) FORMS_DOCS etc\LOGOs of chambourses\ntso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75028" y="5948202"/>
            <a:ext cx="589349" cy="58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995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Nesne 9" hidden="1"/>
          <p:cNvGraphicFramePr>
            <a:graphicFrameLocks noChangeAspect="1"/>
          </p:cNvGraphicFramePr>
          <p:nvPr>
            <p:custDataLst>
              <p:tags r:id="rId2"/>
            </p:custDataLst>
            <p:extLst>
              <p:ext uri="{D42A27DB-BD31-4B8C-83A1-F6EECF244321}">
                <p14:modId xmlns:p14="http://schemas.microsoft.com/office/powerpoint/2010/main" val="3235229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8719" name="think-cell Slide" r:id="rId4" imgW="520" imgH="523" progId="TCLayout.ActiveDocument.1">
                  <p:embed/>
                </p:oleObj>
              </mc:Choice>
              <mc:Fallback>
                <p:oleObj name="think-cell Slide" r:id="rId4" imgW="520" imgH="523" progId="TCLayout.ActiveDocument.1">
                  <p:embed/>
                  <p:pic>
                    <p:nvPicPr>
                      <p:cNvPr id="10" name="Nesne 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aşlık 1"/>
          <p:cNvSpPr>
            <a:spLocks noGrp="1"/>
          </p:cNvSpPr>
          <p:nvPr>
            <p:ph type="title"/>
          </p:nvPr>
        </p:nvSpPr>
        <p:spPr>
          <a:xfrm>
            <a:off x="304800" y="762000"/>
            <a:ext cx="8534400" cy="584886"/>
          </a:xfrm>
        </p:spPr>
        <p:txBody>
          <a:bodyPr vert="horz"/>
          <a:lstStyle/>
          <a:p>
            <a:r>
              <a:rPr lang="tr-TR" sz="1800" dirty="0" smtClean="0"/>
              <a:t>Mardin’de </a:t>
            </a:r>
            <a:r>
              <a:rPr lang="tr-TR" sz="1800" dirty="0" err="1" smtClean="0"/>
              <a:t>sektörel</a:t>
            </a:r>
            <a:r>
              <a:rPr lang="tr-TR" sz="1800" dirty="0" smtClean="0"/>
              <a:t> kredilerde en fazla pay metal ve işlenmiş madene ait.</a:t>
            </a:r>
            <a:endParaRPr lang="tr-TR"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10</a:t>
            </a:fld>
            <a:endParaRPr lang="en-GB" dirty="0"/>
          </a:p>
        </p:txBody>
      </p:sp>
      <p:sp>
        <p:nvSpPr>
          <p:cNvPr id="6" name="Metin kutusu 5"/>
          <p:cNvSpPr txBox="1"/>
          <p:nvPr/>
        </p:nvSpPr>
        <p:spPr>
          <a:xfrm>
            <a:off x="9717" y="6534834"/>
            <a:ext cx="8940319" cy="276999"/>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noProof="0" dirty="0" smtClean="0">
                <a:solidFill>
                  <a:srgbClr val="000000"/>
                </a:solidFill>
                <a:ea typeface="Tahoma" panose="020B0604030504040204" pitchFamily="34" charset="0"/>
                <a:cs typeface="Tahoma" panose="020B0604030504040204" pitchFamily="34" charset="0"/>
              </a:rPr>
              <a:t>BDDK </a:t>
            </a:r>
            <a:r>
              <a:rPr lang="tr-TR" sz="1200" noProof="0" dirty="0" err="1" smtClean="0">
                <a:solidFill>
                  <a:srgbClr val="000000"/>
                </a:solidFill>
                <a:ea typeface="Tahoma" panose="020B0604030504040204" pitchFamily="34" charset="0"/>
                <a:cs typeface="Tahoma" panose="020B0604030504040204" pitchFamily="34" charset="0"/>
              </a:rPr>
              <a:t>Fintürk</a:t>
            </a:r>
            <a:r>
              <a:rPr lang="tr-TR" sz="1200" dirty="0" smtClean="0">
                <a:solidFill>
                  <a:srgbClr val="000000"/>
                </a:solidFill>
                <a:ea typeface="Tahoma" panose="020B0604030504040204" pitchFamily="34" charset="0"/>
                <a:cs typeface="Tahoma" panose="020B0604030504040204" pitchFamily="34" charset="0"/>
              </a:rPr>
              <a:t>, </a:t>
            </a:r>
            <a:r>
              <a:rPr kumimoji="0" lang="tr-TR" altLang="tr-TR" sz="1200" b="0" i="0" u="none" strike="noStrike" kern="1200" cap="none" spc="0" normalizeH="0" baseline="0" noProof="0" dirty="0">
                <a:ln>
                  <a:noFill/>
                </a:ln>
                <a:solidFill>
                  <a:srgbClr val="000000"/>
                </a:solidFill>
                <a:effectLst/>
                <a:uLnTx/>
                <a:uFillTx/>
                <a:latin typeface="Tahoma"/>
                <a:ea typeface="+mn-ea"/>
                <a:cs typeface="Arial"/>
              </a:rPr>
              <a:t>TEPAV </a:t>
            </a:r>
            <a:r>
              <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rPr>
              <a:t>görselleştirmesi</a:t>
            </a:r>
          </a:p>
        </p:txBody>
      </p:sp>
      <p:sp>
        <p:nvSpPr>
          <p:cNvPr id="7" name="Dikdörtgen 6"/>
          <p:cNvSpPr/>
          <p:nvPr/>
        </p:nvSpPr>
        <p:spPr>
          <a:xfrm>
            <a:off x="-33867" y="1266940"/>
            <a:ext cx="9163454" cy="363176"/>
          </a:xfrm>
          <a:prstGeom prst="rect">
            <a:avLst/>
          </a:prstGeom>
          <a:solidFill>
            <a:srgbClr val="002060"/>
          </a:solidFill>
        </p:spPr>
        <p:txBody>
          <a:bodyPr wrap="square">
            <a:spAutoFit/>
          </a:bodyPr>
          <a:lstStyle/>
          <a:p>
            <a:pPr algn="ctr">
              <a:lnSpc>
                <a:spcPct val="110000"/>
              </a:lnSpc>
              <a:spcAft>
                <a:spcPts val="900"/>
              </a:spcAft>
            </a:pPr>
            <a:r>
              <a:rPr lang="tr-TR" sz="1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Mardin’de kredilere ilişkin bilgiler, 2020</a:t>
            </a:r>
            <a:endParaRPr lang="tr-TR" sz="1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Tablo 7"/>
          <p:cNvGraphicFramePr>
            <a:graphicFrameLocks noGrp="1"/>
          </p:cNvGraphicFramePr>
          <p:nvPr>
            <p:extLst>
              <p:ext uri="{D42A27DB-BD31-4B8C-83A1-F6EECF244321}">
                <p14:modId xmlns:p14="http://schemas.microsoft.com/office/powerpoint/2010/main" val="4007402536"/>
              </p:ext>
            </p:extLst>
          </p:nvPr>
        </p:nvGraphicFramePr>
        <p:xfrm>
          <a:off x="202589" y="4375773"/>
          <a:ext cx="8730553" cy="2020562"/>
        </p:xfrm>
        <a:graphic>
          <a:graphicData uri="http://schemas.openxmlformats.org/drawingml/2006/table">
            <a:tbl>
              <a:tblPr>
                <a:tableStyleId>{5C22544A-7EE6-4342-B048-85BDC9FD1C3A}</a:tableStyleId>
              </a:tblPr>
              <a:tblGrid>
                <a:gridCol w="1867789"/>
                <a:gridCol w="2030413"/>
                <a:gridCol w="1317625"/>
                <a:gridCol w="1747838"/>
                <a:gridCol w="1766888"/>
              </a:tblGrid>
              <a:tr h="472309">
                <a:tc>
                  <a:txBody>
                    <a:bodyPr/>
                    <a:lstStyle/>
                    <a:p>
                      <a:pPr algn="l" fontAlgn="ctr"/>
                      <a:r>
                        <a:rPr lang="tr-TR" sz="1400" b="1" u="none" strike="noStrike" dirty="0">
                          <a:effectLst/>
                        </a:rPr>
                        <a:t>Grup</a:t>
                      </a:r>
                      <a:endParaRPr lang="tr-TR" sz="14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1" u="none" strike="noStrike" dirty="0">
                          <a:effectLst/>
                        </a:rPr>
                        <a:t>Toplam Nakdi Krediler</a:t>
                      </a:r>
                      <a:endParaRPr lang="tr-TR" sz="14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1" u="none" strike="noStrike" dirty="0" smtClean="0">
                          <a:effectLst/>
                        </a:rPr>
                        <a:t>Nakdî </a:t>
                      </a:r>
                      <a:r>
                        <a:rPr lang="tr-TR" sz="1400" b="1" u="none" strike="noStrike" dirty="0">
                          <a:effectLst/>
                        </a:rPr>
                        <a:t>Krediler</a:t>
                      </a:r>
                      <a:endParaRPr lang="tr-TR" sz="14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1" u="none" strike="noStrike" dirty="0">
                          <a:effectLst/>
                        </a:rPr>
                        <a:t>Takipteki Alacaklar</a:t>
                      </a:r>
                      <a:endParaRPr lang="tr-TR" sz="14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1" u="none" strike="noStrike" dirty="0" err="1" smtClean="0">
                          <a:effectLst/>
                        </a:rPr>
                        <a:t>Gayrinakdî</a:t>
                      </a:r>
                      <a:r>
                        <a:rPr lang="tr-TR" sz="1400" b="1" u="none" strike="noStrike" dirty="0" smtClean="0">
                          <a:effectLst/>
                        </a:rPr>
                        <a:t> </a:t>
                      </a:r>
                      <a:r>
                        <a:rPr lang="tr-TR" sz="1400" b="1" u="none" strike="noStrike" dirty="0">
                          <a:effectLst/>
                        </a:rPr>
                        <a:t>Krediler</a:t>
                      </a:r>
                      <a:endParaRPr lang="tr-TR" sz="14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221179">
                <a:tc>
                  <a:txBody>
                    <a:bodyPr/>
                    <a:lstStyle/>
                    <a:p>
                      <a:pPr algn="l" fontAlgn="b"/>
                      <a:r>
                        <a:rPr lang="tr-TR" sz="1400" u="none" strike="noStrike" dirty="0">
                          <a:effectLst/>
                        </a:rPr>
                        <a:t>SEKTÖR</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11,307,672</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10,566,483</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741,189</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1,492,562</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221179">
                <a:tc>
                  <a:txBody>
                    <a:bodyPr/>
                    <a:lstStyle/>
                    <a:p>
                      <a:pPr algn="l" fontAlgn="b"/>
                      <a:r>
                        <a:rPr lang="tr-TR" sz="1400" u="none" strike="noStrike" dirty="0">
                          <a:effectLst/>
                        </a:rPr>
                        <a:t>MEVDUAT</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10,023,039</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9,323,895</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699,144</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1,349,533</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221179">
                <a:tc>
                  <a:txBody>
                    <a:bodyPr/>
                    <a:lstStyle/>
                    <a:p>
                      <a:pPr algn="l" fontAlgn="b"/>
                      <a:r>
                        <a:rPr lang="tr-TR" sz="1400" u="none" strike="noStrike" dirty="0">
                          <a:effectLst/>
                        </a:rPr>
                        <a:t>KALKINMA VE YATIRIM</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916,838</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916,441</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a:effectLst/>
                        </a:rPr>
                        <a:t>397</a:t>
                      </a:r>
                      <a:endParaRPr lang="tr-TR" sz="1400" b="0" i="0" u="none" strike="noStrike">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34,119</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221179">
                <a:tc>
                  <a:txBody>
                    <a:bodyPr/>
                    <a:lstStyle/>
                    <a:p>
                      <a:pPr algn="l" fontAlgn="b"/>
                      <a:r>
                        <a:rPr lang="tr-TR" sz="1400" u="none" strike="noStrike" dirty="0">
                          <a:effectLst/>
                        </a:rPr>
                        <a:t>KATILIM</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367,795</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326,147</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41,648</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108,910</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221179">
                <a:tc>
                  <a:txBody>
                    <a:bodyPr/>
                    <a:lstStyle/>
                    <a:p>
                      <a:pPr algn="l" fontAlgn="b"/>
                      <a:r>
                        <a:rPr lang="tr-TR" sz="1400" u="none" strike="noStrike" dirty="0">
                          <a:effectLst/>
                        </a:rPr>
                        <a:t>YABANCI</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1,854,078</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1,644,364</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209,714</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256,058</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221179">
                <a:tc>
                  <a:txBody>
                    <a:bodyPr/>
                    <a:lstStyle/>
                    <a:p>
                      <a:pPr algn="l" fontAlgn="b"/>
                      <a:r>
                        <a:rPr lang="tr-TR" sz="1400" u="none" strike="noStrike" dirty="0">
                          <a:effectLst/>
                        </a:rPr>
                        <a:t>KAMU</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6,881,210</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6,641,913</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239,297</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818,728</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221179">
                <a:tc>
                  <a:txBody>
                    <a:bodyPr/>
                    <a:lstStyle/>
                    <a:p>
                      <a:pPr algn="l" fontAlgn="b"/>
                      <a:r>
                        <a:rPr lang="tr-TR" sz="1400" u="none" strike="noStrike" dirty="0">
                          <a:effectLst/>
                        </a:rPr>
                        <a:t>YERLİ ÖZEL</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2,572,384</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2,280,206</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292,178</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b"/>
                      <a:r>
                        <a:rPr lang="tr-TR" sz="1400" u="none" strike="noStrike" dirty="0" smtClean="0">
                          <a:effectLst/>
                        </a:rPr>
                        <a:t>417,776</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bl>
          </a:graphicData>
        </a:graphic>
      </p:graphicFrame>
      <p:graphicFrame>
        <p:nvGraphicFramePr>
          <p:cNvPr id="11" name="Tablo 10"/>
          <p:cNvGraphicFramePr>
            <a:graphicFrameLocks noGrp="1"/>
          </p:cNvGraphicFramePr>
          <p:nvPr>
            <p:extLst>
              <p:ext uri="{D42A27DB-BD31-4B8C-83A1-F6EECF244321}">
                <p14:modId xmlns:p14="http://schemas.microsoft.com/office/powerpoint/2010/main" val="2870954428"/>
              </p:ext>
            </p:extLst>
          </p:nvPr>
        </p:nvGraphicFramePr>
        <p:xfrm>
          <a:off x="1619308" y="1741327"/>
          <a:ext cx="5857103" cy="2438400"/>
        </p:xfrm>
        <a:graphic>
          <a:graphicData uri="http://schemas.openxmlformats.org/drawingml/2006/table">
            <a:tbl>
              <a:tblPr>
                <a:tableStyleId>{5C22544A-7EE6-4342-B048-85BDC9FD1C3A}</a:tableStyleId>
              </a:tblPr>
              <a:tblGrid>
                <a:gridCol w="4309763"/>
                <a:gridCol w="1547340"/>
              </a:tblGrid>
              <a:tr h="191529">
                <a:tc>
                  <a:txBody>
                    <a:bodyPr/>
                    <a:lstStyle/>
                    <a:p>
                      <a:pPr algn="l" fontAlgn="ctr"/>
                      <a:r>
                        <a:rPr lang="tr-TR" sz="1600" b="1" u="none" strike="noStrike" dirty="0">
                          <a:effectLst/>
                        </a:rPr>
                        <a:t>Sektör</a:t>
                      </a:r>
                      <a:endParaRPr lang="tr-TR" sz="16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tr-TR" sz="1600" b="1" u="none" strike="noStrike" dirty="0">
                          <a:effectLst/>
                        </a:rPr>
                        <a:t>Meblağ</a:t>
                      </a:r>
                      <a:endParaRPr lang="tr-TR" sz="1600" b="1"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91529">
                <a:tc>
                  <a:txBody>
                    <a:bodyPr/>
                    <a:lstStyle/>
                    <a:p>
                      <a:pPr algn="l" fontAlgn="ctr"/>
                      <a:r>
                        <a:rPr lang="tr-TR" sz="1600" u="none" strike="noStrike" dirty="0">
                          <a:effectLst/>
                        </a:rPr>
                        <a:t>Gıda Meşrubat ve Tütün</a:t>
                      </a:r>
                      <a:endParaRPr lang="tr-TR" sz="16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tr-TR" sz="1600" u="none" strike="noStrike" dirty="0" smtClean="0">
                          <a:effectLst/>
                        </a:rPr>
                        <a:t>623,970</a:t>
                      </a:r>
                      <a:endParaRPr lang="tr-TR" sz="16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68204">
                <a:tc>
                  <a:txBody>
                    <a:bodyPr/>
                    <a:lstStyle/>
                    <a:p>
                      <a:pPr algn="l" fontAlgn="ctr"/>
                      <a:r>
                        <a:rPr lang="tr-TR" sz="1600" u="none" strike="noStrike" dirty="0">
                          <a:effectLst/>
                        </a:rPr>
                        <a:t>İnşaat</a:t>
                      </a:r>
                      <a:endParaRPr lang="tr-TR" sz="16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tr-TR" sz="1600" u="none" strike="noStrike" dirty="0" smtClean="0">
                          <a:effectLst/>
                        </a:rPr>
                        <a:t>210,341</a:t>
                      </a:r>
                      <a:endParaRPr lang="tr-TR" sz="16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91529">
                <a:tc>
                  <a:txBody>
                    <a:bodyPr/>
                    <a:lstStyle/>
                    <a:p>
                      <a:pPr algn="l" fontAlgn="ctr"/>
                      <a:r>
                        <a:rPr lang="tr-TR" sz="1600" u="none" strike="noStrike" dirty="0">
                          <a:effectLst/>
                        </a:rPr>
                        <a:t>Metal ve İşlenmiş Maden</a:t>
                      </a:r>
                      <a:endParaRPr lang="tr-TR" sz="16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tr-TR" sz="1600" u="none" strike="noStrike" dirty="0" smtClean="0">
                          <a:effectLst/>
                        </a:rPr>
                        <a:t>1,157,576</a:t>
                      </a:r>
                      <a:endParaRPr lang="tr-TR" sz="16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91529">
                <a:tc>
                  <a:txBody>
                    <a:bodyPr/>
                    <a:lstStyle/>
                    <a:p>
                      <a:pPr algn="l" fontAlgn="ctr"/>
                      <a:r>
                        <a:rPr lang="tr-TR" sz="1600" u="none" strike="noStrike" dirty="0">
                          <a:effectLst/>
                        </a:rPr>
                        <a:t>Finansal Kuruluşlar</a:t>
                      </a:r>
                      <a:endParaRPr lang="tr-TR" sz="16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tr-TR" sz="1600" u="none" strike="noStrike" dirty="0" smtClean="0">
                          <a:effectLst/>
                        </a:rPr>
                        <a:t>7,809</a:t>
                      </a:r>
                      <a:endParaRPr lang="tr-TR" sz="16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91529">
                <a:tc>
                  <a:txBody>
                    <a:bodyPr/>
                    <a:lstStyle/>
                    <a:p>
                      <a:pPr algn="l" fontAlgn="ctr"/>
                      <a:r>
                        <a:rPr lang="tr-TR" sz="1600" u="none" strike="noStrike" dirty="0">
                          <a:effectLst/>
                        </a:rPr>
                        <a:t>Tekstil ve Tekstil Ürünleri</a:t>
                      </a:r>
                      <a:endParaRPr lang="tr-TR" sz="16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tr-TR" sz="1600" u="none" strike="noStrike" dirty="0" smtClean="0">
                          <a:effectLst/>
                        </a:rPr>
                        <a:t>189,298</a:t>
                      </a:r>
                      <a:endParaRPr lang="tr-TR" sz="16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44314">
                <a:tc>
                  <a:txBody>
                    <a:bodyPr/>
                    <a:lstStyle/>
                    <a:p>
                      <a:pPr algn="l" fontAlgn="ctr"/>
                      <a:r>
                        <a:rPr lang="tr-TR" sz="1600" u="none" strike="noStrike" dirty="0">
                          <a:effectLst/>
                        </a:rPr>
                        <a:t>Toptan Ticaret ve Komisyonculuk</a:t>
                      </a:r>
                      <a:endParaRPr lang="tr-TR" sz="16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tr-TR" sz="1600" u="none" strike="noStrike" dirty="0" smtClean="0">
                          <a:effectLst/>
                        </a:rPr>
                        <a:t>905,677</a:t>
                      </a:r>
                      <a:endParaRPr lang="tr-TR" sz="16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91529">
                <a:tc>
                  <a:txBody>
                    <a:bodyPr/>
                    <a:lstStyle/>
                    <a:p>
                      <a:pPr algn="l" fontAlgn="ctr"/>
                      <a:r>
                        <a:rPr lang="tr-TR" sz="1600" u="none" strike="noStrike" dirty="0">
                          <a:effectLst/>
                        </a:rPr>
                        <a:t>Turizm</a:t>
                      </a:r>
                      <a:endParaRPr lang="tr-TR" sz="16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tr-TR" sz="1600" u="none" strike="noStrike" dirty="0" smtClean="0">
                          <a:effectLst/>
                        </a:rPr>
                        <a:t>47,701</a:t>
                      </a:r>
                      <a:endParaRPr lang="tr-TR" sz="16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91529">
                <a:tc>
                  <a:txBody>
                    <a:bodyPr/>
                    <a:lstStyle/>
                    <a:p>
                      <a:pPr algn="l" fontAlgn="ctr"/>
                      <a:r>
                        <a:rPr lang="tr-TR" sz="1600" u="none" strike="noStrike" dirty="0">
                          <a:effectLst/>
                        </a:rPr>
                        <a:t>Ziraat ve Balıkçılık</a:t>
                      </a:r>
                      <a:endParaRPr lang="tr-TR" sz="16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tr-TR" sz="1600" u="none" strike="noStrike" dirty="0" smtClean="0">
                          <a:effectLst/>
                        </a:rPr>
                        <a:t>867,427</a:t>
                      </a:r>
                      <a:endParaRPr lang="tr-TR" sz="16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91529">
                <a:tc>
                  <a:txBody>
                    <a:bodyPr/>
                    <a:lstStyle/>
                    <a:p>
                      <a:pPr algn="l" fontAlgn="ctr"/>
                      <a:r>
                        <a:rPr lang="tr-TR" sz="1600" u="none" strike="noStrike">
                          <a:effectLst/>
                        </a:rPr>
                        <a:t>Enerji</a:t>
                      </a:r>
                      <a:endParaRPr lang="tr-TR" sz="1600" b="1" i="0" u="none" strike="noStrike">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tr-TR" sz="1600" u="none" strike="noStrike" dirty="0" smtClean="0">
                          <a:effectLst/>
                        </a:rPr>
                        <a:t>20,850</a:t>
                      </a:r>
                      <a:endParaRPr lang="tr-TR" sz="16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spTree>
    <p:extLst>
      <p:ext uri="{BB962C8B-B14F-4D97-AF65-F5344CB8AC3E}">
        <p14:creationId xmlns:p14="http://schemas.microsoft.com/office/powerpoint/2010/main" val="2115140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Nesne 18" hidden="1"/>
          <p:cNvGraphicFramePr>
            <a:graphicFrameLocks noChangeAspect="1"/>
          </p:cNvGraphicFramePr>
          <p:nvPr>
            <p:custDataLst>
              <p:tags r:id="rId2"/>
            </p:custDataLst>
            <p:extLst>
              <p:ext uri="{D42A27DB-BD31-4B8C-83A1-F6EECF244321}">
                <p14:modId xmlns:p14="http://schemas.microsoft.com/office/powerpoint/2010/main" val="2021452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3804" name="think-cell Slide" r:id="rId5" imgW="444" imgH="446" progId="TCLayout.ActiveDocument.1">
                  <p:embed/>
                </p:oleObj>
              </mc:Choice>
              <mc:Fallback>
                <p:oleObj name="think-cell Slide" r:id="rId5" imgW="444" imgH="44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Unvan 1"/>
          <p:cNvSpPr>
            <a:spLocks noGrp="1"/>
          </p:cNvSpPr>
          <p:nvPr>
            <p:ph type="title"/>
          </p:nvPr>
        </p:nvSpPr>
        <p:spPr>
          <a:xfrm>
            <a:off x="304800" y="862011"/>
            <a:ext cx="8534400" cy="364905"/>
          </a:xfrm>
        </p:spPr>
        <p:txBody>
          <a:bodyPr vert="horz"/>
          <a:lstStyle/>
          <a:p>
            <a:r>
              <a:rPr lang="tr-TR" sz="2400" dirty="0" smtClean="0"/>
              <a:t>Mardin’de çiftçi sayısında azalma var.</a:t>
            </a:r>
            <a:endParaRPr lang="tr-TR" sz="2400" b="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11</a:t>
            </a:fld>
            <a:endParaRPr lang="en-GB" dirty="0"/>
          </a:p>
        </p:txBody>
      </p:sp>
      <p:sp>
        <p:nvSpPr>
          <p:cNvPr id="300" name="Metin kutusu 299"/>
          <p:cNvSpPr txBox="1"/>
          <p:nvPr/>
        </p:nvSpPr>
        <p:spPr>
          <a:xfrm>
            <a:off x="9718" y="1332363"/>
            <a:ext cx="9134282" cy="318869"/>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Çalışan sayısı, </a:t>
            </a:r>
            <a:r>
              <a:rPr lang="tr-TR" sz="1400" b="1" dirty="0" smtClean="0">
                <a:solidFill>
                  <a:srgbClr val="FFFFFF"/>
                </a:solidFill>
                <a:ea typeface="Tahoma" panose="020B0604030504040204" pitchFamily="34" charset="0"/>
                <a:cs typeface="Tahoma" panose="020B0604030504040204" pitchFamily="34" charset="0"/>
              </a:rPr>
              <a:t>Mardin, bin </a:t>
            </a:r>
            <a:r>
              <a:rPr lang="tr-TR" sz="1400" b="1" dirty="0">
                <a:solidFill>
                  <a:srgbClr val="FFFFFF"/>
                </a:solidFill>
                <a:ea typeface="Tahoma" panose="020B0604030504040204" pitchFamily="34" charset="0"/>
                <a:cs typeface="Tahoma" panose="020B0604030504040204" pitchFamily="34" charset="0"/>
              </a:rPr>
              <a:t>kişi</a:t>
            </a:r>
            <a:r>
              <a:rPr lang="tr-TR" sz="1400" b="1" dirty="0" smtClean="0">
                <a:solidFill>
                  <a:srgbClr val="FFFFFF"/>
                </a:solidFill>
                <a:ea typeface="Tahoma" panose="020B0604030504040204" pitchFamily="34" charset="0"/>
                <a:cs typeface="Tahoma" panose="020B0604030504040204" pitchFamily="34" charset="0"/>
              </a:rPr>
              <a:t>, aylık, Ocak 2018 – Ocak 2021</a:t>
            </a:r>
            <a:endParaRPr lang="tr-TR" sz="1400" b="1" dirty="0">
              <a:solidFill>
                <a:srgbClr val="FFFFFF"/>
              </a:solidFill>
              <a:ea typeface="Tahoma" panose="020B0604030504040204" pitchFamily="34" charset="0"/>
              <a:cs typeface="Tahoma" panose="020B0604030504040204" pitchFamily="34" charset="0"/>
            </a:endParaRPr>
          </a:p>
        </p:txBody>
      </p:sp>
      <p:sp>
        <p:nvSpPr>
          <p:cNvPr id="303" name="Metin kutusu 302"/>
          <p:cNvSpPr txBox="1"/>
          <p:nvPr/>
        </p:nvSpPr>
        <p:spPr>
          <a:xfrm>
            <a:off x="9717" y="6554691"/>
            <a:ext cx="8940319" cy="276999"/>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smtClean="0">
                <a:solidFill>
                  <a:srgbClr val="000000"/>
                </a:solidFill>
                <a:ea typeface="Tahoma" panose="020B0604030504040204" pitchFamily="34" charset="0"/>
                <a:cs typeface="Tahoma" panose="020B0604030504040204" pitchFamily="34" charset="0"/>
              </a:rPr>
              <a:t>SGK</a:t>
            </a:r>
            <a:endPar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endParaRPr>
          </a:p>
        </p:txBody>
      </p:sp>
      <p:graphicFrame>
        <p:nvGraphicFramePr>
          <p:cNvPr id="38" name="Grafik 37"/>
          <p:cNvGraphicFramePr>
            <a:graphicFrameLocks/>
          </p:cNvGraphicFramePr>
          <p:nvPr>
            <p:extLst>
              <p:ext uri="{D42A27DB-BD31-4B8C-83A1-F6EECF244321}">
                <p14:modId xmlns:p14="http://schemas.microsoft.com/office/powerpoint/2010/main" val="753318020"/>
              </p:ext>
            </p:extLst>
          </p:nvPr>
        </p:nvGraphicFramePr>
        <p:xfrm>
          <a:off x="110442" y="1834876"/>
          <a:ext cx="4183766" cy="2227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9" name="Grafik 38"/>
          <p:cNvGraphicFramePr>
            <a:graphicFrameLocks/>
          </p:cNvGraphicFramePr>
          <p:nvPr>
            <p:extLst>
              <p:ext uri="{D42A27DB-BD31-4B8C-83A1-F6EECF244321}">
                <p14:modId xmlns:p14="http://schemas.microsoft.com/office/powerpoint/2010/main" val="2190471731"/>
              </p:ext>
            </p:extLst>
          </p:nvPr>
        </p:nvGraphicFramePr>
        <p:xfrm>
          <a:off x="4930815" y="1805652"/>
          <a:ext cx="4019221" cy="224548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0" name="Grafik 39"/>
          <p:cNvGraphicFramePr>
            <a:graphicFrameLocks/>
          </p:cNvGraphicFramePr>
          <p:nvPr>
            <p:extLst>
              <p:ext uri="{D42A27DB-BD31-4B8C-83A1-F6EECF244321}">
                <p14:modId xmlns:p14="http://schemas.microsoft.com/office/powerpoint/2010/main" val="1185427887"/>
              </p:ext>
            </p:extLst>
          </p:nvPr>
        </p:nvGraphicFramePr>
        <p:xfrm>
          <a:off x="167833" y="4433104"/>
          <a:ext cx="4010628" cy="195954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1" name="Grafik 40"/>
          <p:cNvGraphicFramePr>
            <a:graphicFrameLocks/>
          </p:cNvGraphicFramePr>
          <p:nvPr>
            <p:extLst>
              <p:ext uri="{D42A27DB-BD31-4B8C-83A1-F6EECF244321}">
                <p14:modId xmlns:p14="http://schemas.microsoft.com/office/powerpoint/2010/main" val="283586510"/>
              </p:ext>
            </p:extLst>
          </p:nvPr>
        </p:nvGraphicFramePr>
        <p:xfrm>
          <a:off x="4977114" y="4312098"/>
          <a:ext cx="3972923" cy="2100278"/>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611566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000" dirty="0"/>
              <a:t>İşsizlik ödeneğine </a:t>
            </a:r>
            <a:r>
              <a:rPr lang="tr-TR" sz="2000" dirty="0" smtClean="0"/>
              <a:t>başvuru sayısı CoVid-19 etkisiyle Nisan 2020’de </a:t>
            </a:r>
            <a:r>
              <a:rPr lang="tr-TR" sz="2000" dirty="0"/>
              <a:t>en yüksek seviyesini görse de </a:t>
            </a:r>
            <a:r>
              <a:rPr lang="tr-TR" sz="2000" dirty="0" smtClean="0"/>
              <a:t>Şubat 2021’de 628 kişidir.</a:t>
            </a:r>
            <a:endParaRPr lang="tr-TR" sz="200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12</a:t>
            </a:fld>
            <a:endParaRPr lang="en-GB" dirty="0"/>
          </a:p>
        </p:txBody>
      </p:sp>
      <p:sp>
        <p:nvSpPr>
          <p:cNvPr id="5" name="Metin kutusu 4"/>
          <p:cNvSpPr txBox="1"/>
          <p:nvPr/>
        </p:nvSpPr>
        <p:spPr>
          <a:xfrm>
            <a:off x="9718" y="1780796"/>
            <a:ext cx="9134282" cy="318869"/>
          </a:xfrm>
          <a:prstGeom prst="rect">
            <a:avLst/>
          </a:prstGeom>
          <a:solidFill>
            <a:srgbClr val="002060"/>
          </a:solidFill>
        </p:spPr>
        <p:txBody>
          <a:bodyPr wrap="square" rtlCol="0">
            <a:spAutoFit/>
          </a:bodyPr>
          <a:lstStyle/>
          <a:p>
            <a:pPr algn="ctr">
              <a:defRPr/>
            </a:pPr>
            <a:r>
              <a:rPr lang="tr-TR" sz="1400" b="1" dirty="0" smtClean="0">
                <a:solidFill>
                  <a:srgbClr val="FFFFFF"/>
                </a:solidFill>
                <a:ea typeface="Tahoma" panose="020B0604030504040204" pitchFamily="34" charset="0"/>
                <a:cs typeface="Tahoma" panose="020B0604030504040204" pitchFamily="34" charset="0"/>
              </a:rPr>
              <a:t>İşsizlik ödeneği verileri, Mardin, </a:t>
            </a:r>
            <a:r>
              <a:rPr lang="tr-TR" sz="1400" b="1" dirty="0">
                <a:solidFill>
                  <a:srgbClr val="FFFFFF"/>
                </a:solidFill>
                <a:ea typeface="Tahoma" panose="020B0604030504040204" pitchFamily="34" charset="0"/>
                <a:cs typeface="Tahoma" panose="020B0604030504040204" pitchFamily="34" charset="0"/>
              </a:rPr>
              <a:t>kişi</a:t>
            </a:r>
            <a:r>
              <a:rPr lang="tr-TR" sz="1400" b="1" dirty="0" smtClean="0">
                <a:solidFill>
                  <a:srgbClr val="FFFFFF"/>
                </a:solidFill>
                <a:ea typeface="Tahoma" panose="020B0604030504040204" pitchFamily="34" charset="0"/>
                <a:cs typeface="Tahoma" panose="020B0604030504040204" pitchFamily="34" charset="0"/>
              </a:rPr>
              <a:t>, aylık, Ocak 2018 - Şubat 2021</a:t>
            </a:r>
            <a:endParaRPr lang="tr-TR" sz="1400" b="1" dirty="0">
              <a:solidFill>
                <a:srgbClr val="FFFFFF"/>
              </a:solidFill>
              <a:ea typeface="Tahoma" panose="020B0604030504040204" pitchFamily="34" charset="0"/>
              <a:cs typeface="Tahoma" panose="020B0604030504040204" pitchFamily="34" charset="0"/>
            </a:endParaRPr>
          </a:p>
        </p:txBody>
      </p:sp>
      <p:graphicFrame>
        <p:nvGraphicFramePr>
          <p:cNvPr id="6" name="Grafik 5"/>
          <p:cNvGraphicFramePr>
            <a:graphicFrameLocks/>
          </p:cNvGraphicFramePr>
          <p:nvPr>
            <p:extLst>
              <p:ext uri="{D42A27DB-BD31-4B8C-83A1-F6EECF244321}">
                <p14:modId xmlns:p14="http://schemas.microsoft.com/office/powerpoint/2010/main" val="2267107949"/>
              </p:ext>
            </p:extLst>
          </p:nvPr>
        </p:nvGraphicFramePr>
        <p:xfrm>
          <a:off x="186695" y="2099664"/>
          <a:ext cx="8795259" cy="4301135"/>
        </p:xfrm>
        <a:graphic>
          <a:graphicData uri="http://schemas.openxmlformats.org/drawingml/2006/chart">
            <c:chart xmlns:c="http://schemas.openxmlformats.org/drawingml/2006/chart" xmlns:r="http://schemas.openxmlformats.org/officeDocument/2006/relationships" r:id="rId2"/>
          </a:graphicData>
        </a:graphic>
      </p:graphicFrame>
      <p:sp>
        <p:nvSpPr>
          <p:cNvPr id="7" name="Dikdörtgen 6"/>
          <p:cNvSpPr/>
          <p:nvPr/>
        </p:nvSpPr>
        <p:spPr>
          <a:xfrm>
            <a:off x="216072" y="6527333"/>
            <a:ext cx="1039067" cy="246221"/>
          </a:xfrm>
          <a:prstGeom prst="rect">
            <a:avLst/>
          </a:prstGeom>
        </p:spPr>
        <p:txBody>
          <a:bodyPr wrap="none">
            <a:spAutoFit/>
          </a:bodyPr>
          <a:lstStyle/>
          <a:p>
            <a:pPr lvl="0">
              <a:defRPr/>
            </a:pPr>
            <a:r>
              <a:rPr lang="tr-TR" sz="1000" dirty="0">
                <a:solidFill>
                  <a:srgbClr val="000000"/>
                </a:solidFill>
                <a:ea typeface="Tahoma" panose="020B0604030504040204" pitchFamily="34" charset="0"/>
                <a:cs typeface="Tahoma" panose="020B0604030504040204" pitchFamily="34" charset="0"/>
              </a:rPr>
              <a:t>Kaynak: </a:t>
            </a:r>
            <a:r>
              <a:rPr lang="tr-TR" sz="1000" dirty="0" smtClean="0">
                <a:solidFill>
                  <a:srgbClr val="000000"/>
                </a:solidFill>
                <a:ea typeface="Tahoma" panose="020B0604030504040204" pitchFamily="34" charset="0"/>
                <a:cs typeface="Tahoma" panose="020B0604030504040204" pitchFamily="34" charset="0"/>
              </a:rPr>
              <a:t>İŞKUR</a:t>
            </a:r>
            <a:endParaRPr lang="tr-TR" altLang="tr-TR" sz="1000" dirty="0">
              <a:solidFill>
                <a:srgbClr val="000000"/>
              </a:solidFill>
            </a:endParaRPr>
          </a:p>
        </p:txBody>
      </p:sp>
    </p:spTree>
    <p:extLst>
      <p:ext uri="{BB962C8B-B14F-4D97-AF65-F5344CB8AC3E}">
        <p14:creationId xmlns:p14="http://schemas.microsoft.com/office/powerpoint/2010/main" val="2488303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dirty="0" smtClean="0"/>
              <a:t>Mardin, 2020’de yatırımlardan </a:t>
            </a:r>
            <a:r>
              <a:rPr lang="tr-TR" sz="2400" dirty="0"/>
              <a:t>ve teşviklerden </a:t>
            </a:r>
            <a:r>
              <a:rPr lang="tr-TR" sz="2400" dirty="0" smtClean="0"/>
              <a:t>daha </a:t>
            </a:r>
            <a:r>
              <a:rPr lang="tr-TR" sz="2400" dirty="0"/>
              <a:t>çok </a:t>
            </a:r>
            <a:r>
              <a:rPr lang="tr-TR" sz="2400" dirty="0" smtClean="0"/>
              <a:t>faydalandı.</a:t>
            </a:r>
            <a:endParaRPr lang="tr-TR" sz="240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13</a:t>
            </a:fld>
            <a:endParaRPr lang="en-GB" dirty="0"/>
          </a:p>
        </p:txBody>
      </p:sp>
      <p:sp>
        <p:nvSpPr>
          <p:cNvPr id="5" name="Metin kutusu 4"/>
          <p:cNvSpPr txBox="1"/>
          <p:nvPr/>
        </p:nvSpPr>
        <p:spPr>
          <a:xfrm>
            <a:off x="12333" y="1761758"/>
            <a:ext cx="9139606" cy="276999"/>
          </a:xfrm>
          <a:prstGeom prst="rect">
            <a:avLst/>
          </a:prstGeom>
          <a:solidFill>
            <a:srgbClr val="002060"/>
          </a:solidFill>
        </p:spPr>
        <p:txBody>
          <a:bodyPr wrap="square" rtlCol="0">
            <a:spAutoFit/>
          </a:bodyPr>
          <a:lstStyle/>
          <a:p>
            <a:pPr algn="ctr">
              <a:defRPr/>
            </a:pPr>
            <a:r>
              <a:rPr lang="tr-TR" sz="1200" b="1" dirty="0">
                <a:solidFill>
                  <a:srgbClr val="FFFFFF"/>
                </a:solidFill>
                <a:ea typeface="Tahoma" panose="020B0604030504040204" pitchFamily="34" charset="0"/>
                <a:cs typeface="Tahoma" panose="020B0604030504040204" pitchFamily="34" charset="0"/>
              </a:rPr>
              <a:t>D</a:t>
            </a:r>
            <a:r>
              <a:rPr lang="tr-TR" sz="1200" b="1" dirty="0" smtClean="0">
                <a:solidFill>
                  <a:srgbClr val="FFFFFF"/>
                </a:solidFill>
                <a:ea typeface="Tahoma" panose="020B0604030504040204" pitchFamily="34" charset="0"/>
                <a:cs typeface="Tahoma" panose="020B0604030504040204" pitchFamily="34" charset="0"/>
              </a:rPr>
              <a:t>üzenlenen yatırım teşvik belgeleri</a:t>
            </a:r>
            <a:r>
              <a:rPr lang="tr-TR" sz="1200" b="1" dirty="0">
                <a:solidFill>
                  <a:srgbClr val="FFFFFF"/>
                </a:solidFill>
                <a:ea typeface="Tahoma" panose="020B0604030504040204" pitchFamily="34" charset="0"/>
                <a:cs typeface="Tahoma" panose="020B0604030504040204" pitchFamily="34" charset="0"/>
              </a:rPr>
              <a:t>, </a:t>
            </a:r>
            <a:r>
              <a:rPr lang="tr-TR" sz="1200" b="1" dirty="0" smtClean="0">
                <a:solidFill>
                  <a:srgbClr val="FFFFFF"/>
                </a:solidFill>
                <a:ea typeface="Tahoma" panose="020B0604030504040204" pitchFamily="34" charset="0"/>
                <a:cs typeface="Tahoma" panose="020B0604030504040204" pitchFamily="34" charset="0"/>
              </a:rPr>
              <a:t>sabit yatırım </a:t>
            </a:r>
            <a:r>
              <a:rPr lang="tr-TR" sz="1200" b="1" dirty="0">
                <a:solidFill>
                  <a:srgbClr val="FFFFFF"/>
                </a:solidFill>
                <a:ea typeface="Tahoma" panose="020B0604030504040204" pitchFamily="34" charset="0"/>
                <a:cs typeface="Tahoma" panose="020B0604030504040204" pitchFamily="34" charset="0"/>
              </a:rPr>
              <a:t>t</a:t>
            </a:r>
            <a:r>
              <a:rPr lang="tr-TR" sz="1200" b="1" dirty="0" smtClean="0">
                <a:solidFill>
                  <a:srgbClr val="FFFFFF"/>
                </a:solidFill>
                <a:ea typeface="Tahoma" panose="020B0604030504040204" pitchFamily="34" charset="0"/>
                <a:cs typeface="Tahoma" panose="020B0604030504040204" pitchFamily="34" charset="0"/>
              </a:rPr>
              <a:t>utarı, istihdam sayısı, 2001- 2021</a:t>
            </a:r>
            <a:endParaRPr lang="tr-TR" sz="1200" b="1" dirty="0">
              <a:solidFill>
                <a:srgbClr val="FFFFFF"/>
              </a:solidFill>
              <a:ea typeface="Tahoma" panose="020B0604030504040204" pitchFamily="34" charset="0"/>
              <a:cs typeface="Tahoma" panose="020B0604030504040204" pitchFamily="34" charset="0"/>
            </a:endParaRPr>
          </a:p>
        </p:txBody>
      </p:sp>
      <p:graphicFrame>
        <p:nvGraphicFramePr>
          <p:cNvPr id="6" name="Grafik 5"/>
          <p:cNvGraphicFramePr>
            <a:graphicFrameLocks/>
          </p:cNvGraphicFramePr>
          <p:nvPr>
            <p:extLst>
              <p:ext uri="{D42A27DB-BD31-4B8C-83A1-F6EECF244321}">
                <p14:modId xmlns:p14="http://schemas.microsoft.com/office/powerpoint/2010/main" val="1211628284"/>
              </p:ext>
            </p:extLst>
          </p:nvPr>
        </p:nvGraphicFramePr>
        <p:xfrm>
          <a:off x="329878" y="2407532"/>
          <a:ext cx="2621666" cy="3958543"/>
        </p:xfrm>
        <a:graphic>
          <a:graphicData uri="http://schemas.openxmlformats.org/drawingml/2006/chart">
            <c:chart xmlns:c="http://schemas.openxmlformats.org/drawingml/2006/chart" xmlns:r="http://schemas.openxmlformats.org/officeDocument/2006/relationships" r:id="rId2"/>
          </a:graphicData>
        </a:graphic>
      </p:graphicFrame>
      <p:sp>
        <p:nvSpPr>
          <p:cNvPr id="7" name="Metin kutusu 6"/>
          <p:cNvSpPr txBox="1"/>
          <p:nvPr/>
        </p:nvSpPr>
        <p:spPr>
          <a:xfrm>
            <a:off x="107529" y="6449082"/>
            <a:ext cx="7898635" cy="276999"/>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a:solidFill>
                  <a:srgbClr val="000000"/>
                </a:solidFill>
                <a:ea typeface="Tahoma" panose="020B0604030504040204" pitchFamily="34" charset="0"/>
                <a:cs typeface="Tahoma" panose="020B0604030504040204" pitchFamily="34" charset="0"/>
              </a:rPr>
              <a:t>Teşvik Uygulama ve Yabancı Sermaye Genel Müdürlüğü, </a:t>
            </a:r>
            <a:r>
              <a:rPr kumimoji="0" lang="tr-TR" altLang="tr-TR" sz="1200" b="0" i="0" u="none" strike="noStrike" kern="1200" cap="none" spc="0" normalizeH="0" baseline="0" noProof="0" dirty="0">
                <a:ln>
                  <a:noFill/>
                </a:ln>
                <a:solidFill>
                  <a:srgbClr val="000000"/>
                </a:solidFill>
                <a:effectLst/>
                <a:uLnTx/>
                <a:uFillTx/>
                <a:latin typeface="Tahoma"/>
                <a:ea typeface="+mn-ea"/>
                <a:cs typeface="Arial"/>
              </a:rPr>
              <a:t>TEPAV </a:t>
            </a:r>
            <a:r>
              <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rPr>
              <a:t>görselleştirmesi</a:t>
            </a:r>
          </a:p>
        </p:txBody>
      </p:sp>
      <p:graphicFrame>
        <p:nvGraphicFramePr>
          <p:cNvPr id="8" name="Grafik 7"/>
          <p:cNvGraphicFramePr>
            <a:graphicFrameLocks/>
          </p:cNvGraphicFramePr>
          <p:nvPr>
            <p:extLst>
              <p:ext uri="{D42A27DB-BD31-4B8C-83A1-F6EECF244321}">
                <p14:modId xmlns:p14="http://schemas.microsoft.com/office/powerpoint/2010/main" val="1032471381"/>
              </p:ext>
            </p:extLst>
          </p:nvPr>
        </p:nvGraphicFramePr>
        <p:xfrm>
          <a:off x="3518704" y="2199189"/>
          <a:ext cx="2430684" cy="41437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fik 8"/>
          <p:cNvGraphicFramePr>
            <a:graphicFrameLocks/>
          </p:cNvGraphicFramePr>
          <p:nvPr>
            <p:extLst>
              <p:ext uri="{D42A27DB-BD31-4B8C-83A1-F6EECF244321}">
                <p14:modId xmlns:p14="http://schemas.microsoft.com/office/powerpoint/2010/main" val="3692182413"/>
              </p:ext>
            </p:extLst>
          </p:nvPr>
        </p:nvGraphicFramePr>
        <p:xfrm>
          <a:off x="6215605" y="2199190"/>
          <a:ext cx="2696901" cy="40974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4053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Nesne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803" name="think-cell Slide" r:id="rId5" imgW="444" imgH="446" progId="TCLayout.ActiveDocument.1">
                  <p:embed/>
                </p:oleObj>
              </mc:Choice>
              <mc:Fallback>
                <p:oleObj name="think-cell Slide" r:id="rId5" imgW="444" imgH="44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Dikdörtgen 14"/>
          <p:cNvSpPr/>
          <p:nvPr/>
        </p:nvSpPr>
        <p:spPr bwMode="auto">
          <a:xfrm>
            <a:off x="0" y="0"/>
            <a:ext cx="9144000" cy="10001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4000" b="1" i="0" u="none" strike="noStrike" cap="none" normalizeH="0" baseline="0" smtClean="0">
              <a:ln>
                <a:noFill/>
              </a:ln>
              <a:solidFill>
                <a:schemeClr val="tx1"/>
              </a:solidFill>
              <a:effectLst/>
              <a:latin typeface="Arial" charset="0"/>
              <a:cs typeface="Arial" charset="0"/>
            </a:endParaRPr>
          </a:p>
        </p:txBody>
      </p:sp>
      <p:sp>
        <p:nvSpPr>
          <p:cNvPr id="13" name="Dikdörtgen 12"/>
          <p:cNvSpPr/>
          <p:nvPr/>
        </p:nvSpPr>
        <p:spPr>
          <a:xfrm>
            <a:off x="343394" y="0"/>
            <a:ext cx="193964" cy="68580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575952" y="0"/>
            <a:ext cx="193964" cy="68580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15"/>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3844956" y="463044"/>
            <a:ext cx="1792059" cy="763284"/>
          </a:xfrm>
          <a:prstGeom prst="rect">
            <a:avLst/>
          </a:prstGeom>
          <a:solidFill>
            <a:schemeClr val="bg1">
              <a:alpha val="95000"/>
            </a:schemeClr>
          </a:solidFill>
        </p:spPr>
      </p:pic>
      <p:pic>
        <p:nvPicPr>
          <p:cNvPr id="17" name="Resim 16"/>
          <p:cNvPicPr>
            <a:picLocks noChangeAspect="1"/>
          </p:cNvPicPr>
          <p:nvPr/>
        </p:nvPicPr>
        <p:blipFill rotWithShape="1">
          <a:blip r:embed="rId9" cstate="print">
            <a:extLst>
              <a:ext uri="{28A0092B-C50C-407E-A947-70E740481C1C}">
                <a14:useLocalDpi xmlns:a14="http://schemas.microsoft.com/office/drawing/2010/main" val="0"/>
              </a:ext>
            </a:extLst>
          </a:blip>
          <a:srcRect t="61290" r="67302" b="8237"/>
          <a:stretch/>
        </p:blipFill>
        <p:spPr>
          <a:xfrm>
            <a:off x="7044034" y="463044"/>
            <a:ext cx="1620995" cy="763284"/>
          </a:xfrm>
          <a:prstGeom prst="rect">
            <a:avLst/>
          </a:prstGeom>
        </p:spPr>
      </p:pic>
      <p:pic>
        <p:nvPicPr>
          <p:cNvPr id="18" name="Resim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0171" y="449294"/>
            <a:ext cx="775563" cy="775563"/>
          </a:xfrm>
          <a:prstGeom prst="rect">
            <a:avLst/>
          </a:prstGeom>
        </p:spPr>
      </p:pic>
      <p:sp>
        <p:nvSpPr>
          <p:cNvPr id="12" name="Dikdörtgen 11"/>
          <p:cNvSpPr/>
          <p:nvPr/>
        </p:nvSpPr>
        <p:spPr>
          <a:xfrm>
            <a:off x="3685856" y="388116"/>
            <a:ext cx="5244191" cy="1092591"/>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Picture 273" descr="Açıklama: D:\Documents\ACADEMIC_consultancy.14.5.19\A) FORMS_DOCS etc\LOGOs of chambourses\ktb_logo_new.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33240" y="5916306"/>
            <a:ext cx="540458" cy="4764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70" descr="Açıklama: D:\Documents\ACADEMIC_consultancy.14.5.19\A) FORMS_DOCS etc\LOGOs of chambourses\ktso_logo_new.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21729" y="5885989"/>
            <a:ext cx="425804" cy="56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79" descr="Açıklama: D:\Documents\ACADEMIC_consultancy.14.5.19\A) FORMS_DOCS etc\LOGOs of chambourses\mtso-logo_new.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71449" y="5907011"/>
            <a:ext cx="1844714" cy="5270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78" descr="Açıklama: D:\Documents\ACADEMIC_consultancy.14.5.19\A) FORMS_DOCS etc\LOGOs of chambourses\ntb-logo_new.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59270" y="5907011"/>
            <a:ext cx="564254" cy="56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9" descr="Açıklama: D:\Documents\ACADEMIC_consultancy.14.5.19\A) FORMS_DOCS etc\LOGOs of chambourses\ntso_log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54531" y="5944244"/>
            <a:ext cx="469556" cy="46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Unvan 1"/>
          <p:cNvSpPr txBox="1">
            <a:spLocks/>
          </p:cNvSpPr>
          <p:nvPr/>
        </p:nvSpPr>
        <p:spPr bwMode="auto">
          <a:xfrm>
            <a:off x="1129392" y="1416560"/>
            <a:ext cx="7772399"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pPr marL="742950" lvl="0" indent="-742950">
              <a:buFont typeface="+mj-lt"/>
              <a:buAutoNum type="arabicPeriod" startAt="2"/>
              <a:defRPr/>
            </a:pPr>
            <a:r>
              <a:rPr lang="tr-TR" sz="3600" kern="0" dirty="0"/>
              <a:t>Sektör bazlı analizler</a:t>
            </a:r>
          </a:p>
        </p:txBody>
      </p:sp>
      <p:sp>
        <p:nvSpPr>
          <p:cNvPr id="27" name="İçerik Yer Tutucusu 2"/>
          <p:cNvSpPr txBox="1">
            <a:spLocks/>
          </p:cNvSpPr>
          <p:nvPr/>
        </p:nvSpPr>
        <p:spPr bwMode="auto">
          <a:xfrm>
            <a:off x="1136057" y="2254760"/>
            <a:ext cx="7715499" cy="34169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j-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j-lt"/>
                <a:cs typeface="+mn-cs"/>
              </a:defRPr>
            </a:lvl2pPr>
            <a:lvl3pPr marL="1143000" indent="-228600" algn="l" rtl="0" eaLnBrk="0" fontAlgn="base" hangingPunct="0">
              <a:spcBef>
                <a:spcPct val="20000"/>
              </a:spcBef>
              <a:spcAft>
                <a:spcPct val="0"/>
              </a:spcAft>
              <a:buChar char="•"/>
              <a:defRPr sz="2400">
                <a:solidFill>
                  <a:schemeClr val="tx1"/>
                </a:solidFill>
                <a:latin typeface="+mj-lt"/>
                <a:cs typeface="+mn-cs"/>
              </a:defRPr>
            </a:lvl3pPr>
            <a:lvl4pPr marL="1600200" indent="-228600" algn="l" rtl="0" eaLnBrk="0" fontAlgn="base" hangingPunct="0">
              <a:spcBef>
                <a:spcPct val="20000"/>
              </a:spcBef>
              <a:spcAft>
                <a:spcPct val="0"/>
              </a:spcAft>
              <a:buChar char="–"/>
              <a:defRPr sz="2000">
                <a:solidFill>
                  <a:schemeClr val="tx1"/>
                </a:solidFill>
                <a:latin typeface="+mj-lt"/>
                <a:cs typeface="+mn-cs"/>
              </a:defRPr>
            </a:lvl4pPr>
            <a:lvl5pPr marL="2057400" indent="-228600" algn="l" rtl="0" eaLnBrk="0" fontAlgn="base" hangingPunct="0">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lvl="0">
              <a:defRPr/>
            </a:pPr>
            <a:r>
              <a:rPr lang="tr-TR" kern="0" dirty="0" err="1">
                <a:solidFill>
                  <a:srgbClr val="000000"/>
                </a:solidFill>
              </a:rPr>
              <a:t>Sektörel</a:t>
            </a:r>
            <a:r>
              <a:rPr lang="tr-TR" kern="0" dirty="0">
                <a:solidFill>
                  <a:srgbClr val="000000"/>
                </a:solidFill>
              </a:rPr>
              <a:t> dağılım</a:t>
            </a:r>
          </a:p>
          <a:p>
            <a:pPr lvl="0">
              <a:defRPr/>
            </a:pPr>
            <a:r>
              <a:rPr lang="tr-TR" kern="0" dirty="0" smtClean="0">
                <a:solidFill>
                  <a:srgbClr val="000000"/>
                </a:solidFill>
              </a:rPr>
              <a:t>Tarım</a:t>
            </a:r>
          </a:p>
          <a:p>
            <a:pPr lvl="0">
              <a:defRPr/>
            </a:pPr>
            <a:r>
              <a:rPr lang="tr-TR" kern="0" dirty="0" smtClean="0">
                <a:solidFill>
                  <a:srgbClr val="000000"/>
                </a:solidFill>
              </a:rPr>
              <a:t>Sanayi</a:t>
            </a:r>
            <a:endParaRPr lang="tr-TR" kern="0" dirty="0">
              <a:solidFill>
                <a:srgbClr val="000000"/>
              </a:solidFill>
            </a:endParaRPr>
          </a:p>
          <a:p>
            <a:pPr lvl="0">
              <a:defRPr/>
            </a:pPr>
            <a:r>
              <a:rPr lang="tr-TR" kern="0" dirty="0" smtClean="0">
                <a:solidFill>
                  <a:srgbClr val="000000"/>
                </a:solidFill>
              </a:rPr>
              <a:t>Eğitim</a:t>
            </a:r>
            <a:endParaRPr lang="tr-TR" kern="0" dirty="0">
              <a:solidFill>
                <a:srgbClr val="000000"/>
              </a:solidFill>
            </a:endParaRPr>
          </a:p>
          <a:p>
            <a:pPr lvl="0">
              <a:defRPr/>
            </a:pPr>
            <a:r>
              <a:rPr lang="tr-TR" kern="0" dirty="0" smtClean="0">
                <a:solidFill>
                  <a:srgbClr val="000000"/>
                </a:solidFill>
              </a:rPr>
              <a:t>Sağlık</a:t>
            </a:r>
            <a:endParaRPr lang="tr-TR" kern="0" dirty="0">
              <a:solidFill>
                <a:srgbClr val="000000"/>
              </a:solidFill>
              <a:latin typeface="Tahoma"/>
              <a:cs typeface="Arial"/>
            </a:endParaRPr>
          </a:p>
          <a:p>
            <a:pPr lvl="0">
              <a:defRPr/>
            </a:pPr>
            <a:r>
              <a:rPr lang="tr-TR" kern="0" dirty="0" smtClean="0">
                <a:solidFill>
                  <a:srgbClr val="000000"/>
                </a:solidFill>
              </a:rPr>
              <a:t>Turizm</a:t>
            </a:r>
            <a:endParaRPr lang="tr-TR" kern="0" dirty="0">
              <a:solidFill>
                <a:srgbClr val="000000"/>
              </a:solidFill>
            </a:endParaRPr>
          </a:p>
          <a:p>
            <a:pPr marL="742950" marR="0" lvl="1" indent="-285750" algn="l" defTabSz="914400" rtl="0" eaLnBrk="0" fontAlgn="base" latinLnBrk="0" hangingPunct="0">
              <a:lnSpc>
                <a:spcPct val="100000"/>
              </a:lnSpc>
              <a:spcBef>
                <a:spcPct val="20000"/>
              </a:spcBef>
              <a:spcAft>
                <a:spcPct val="0"/>
              </a:spcAft>
              <a:buClr>
                <a:srgbClr val="1F318D"/>
              </a:buClr>
              <a:buSzPct val="90000"/>
              <a:buFont typeface="Wingdings" pitchFamily="2" charset="2"/>
              <a:buChar char="è"/>
              <a:tabLst/>
              <a:defRPr/>
            </a:pPr>
            <a:endParaRPr kumimoji="0" lang="tr-TR" b="0" i="0" u="none" strike="noStrike" kern="0" cap="none" spc="0" normalizeH="0" baseline="0" noProof="0" dirty="0">
              <a:ln>
                <a:noFill/>
              </a:ln>
              <a:solidFill>
                <a:srgbClr val="000000"/>
              </a:solidFill>
              <a:effectLst/>
              <a:uLnTx/>
              <a:uFillTx/>
              <a:latin typeface="Tahoma"/>
              <a:cs typeface="Arial"/>
            </a:endParaRPr>
          </a:p>
        </p:txBody>
      </p:sp>
    </p:spTree>
    <p:extLst>
      <p:ext uri="{BB962C8B-B14F-4D97-AF65-F5344CB8AC3E}">
        <p14:creationId xmlns:p14="http://schemas.microsoft.com/office/powerpoint/2010/main" val="1540883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04800" y="762000"/>
            <a:ext cx="8534400" cy="962628"/>
          </a:xfrm>
        </p:spPr>
        <p:txBody>
          <a:bodyPr/>
          <a:lstStyle/>
          <a:p>
            <a:r>
              <a:rPr lang="tr-TR" sz="2400" dirty="0" smtClean="0"/>
              <a:t>Mardin, hizmetler ağırlıklı bir iktisadî </a:t>
            </a:r>
            <a:r>
              <a:rPr lang="tr-TR" sz="2400" dirty="0" err="1" smtClean="0"/>
              <a:t>sektörel</a:t>
            </a:r>
            <a:r>
              <a:rPr lang="tr-TR" sz="2400" dirty="0" smtClean="0"/>
              <a:t> yapıda.</a:t>
            </a:r>
            <a:br>
              <a:rPr lang="tr-TR" sz="2400" dirty="0" smtClean="0"/>
            </a:br>
            <a:r>
              <a:rPr lang="tr-TR" sz="2000" b="0" dirty="0" smtClean="0"/>
              <a:t>Mardin’de tarım sektörü sanayinin üstünde bir katma değere sahip.</a:t>
            </a:r>
            <a:endParaRPr lang="tr-TR" sz="200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15</a:t>
            </a:fld>
            <a:endParaRPr lang="en-GB" dirty="0"/>
          </a:p>
        </p:txBody>
      </p:sp>
      <p:sp>
        <p:nvSpPr>
          <p:cNvPr id="5" name="Metin kutusu 4"/>
          <p:cNvSpPr txBox="1"/>
          <p:nvPr/>
        </p:nvSpPr>
        <p:spPr>
          <a:xfrm>
            <a:off x="9718" y="1789448"/>
            <a:ext cx="9134282" cy="31886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srgbClr val="FFFFFF"/>
                </a:solidFill>
                <a:latin typeface="Tahoma"/>
                <a:ea typeface="Tahoma" panose="020B0604030504040204" pitchFamily="34" charset="0"/>
                <a:cs typeface="Tahoma" panose="020B0604030504040204" pitchFamily="34" charset="0"/>
              </a:rPr>
              <a:t>GSYH’nin sektörlere göre dağılımı, %, Türkiye ve </a:t>
            </a:r>
            <a:r>
              <a:rPr lang="tr-TR" sz="1400" b="1" dirty="0" smtClean="0">
                <a:solidFill>
                  <a:srgbClr val="FFFFFF"/>
                </a:solidFill>
                <a:latin typeface="Tahoma"/>
                <a:ea typeface="Tahoma" panose="020B0604030504040204" pitchFamily="34" charset="0"/>
                <a:cs typeface="Tahoma" panose="020B0604030504040204" pitchFamily="34" charset="0"/>
              </a:rPr>
              <a:t>Mardin</a:t>
            </a:r>
            <a:r>
              <a:rPr lang="tr-TR" sz="1400" b="1" noProof="0" dirty="0" smtClean="0">
                <a:solidFill>
                  <a:srgbClr val="FFFFFF"/>
                </a:solidFill>
                <a:latin typeface="Tahoma"/>
                <a:ea typeface="Tahoma" panose="020B0604030504040204" pitchFamily="34" charset="0"/>
                <a:cs typeface="Tahoma" panose="020B0604030504040204" pitchFamily="34" charset="0"/>
              </a:rPr>
              <a:t>, 2004 ve 2019</a:t>
            </a:r>
            <a:endParaRPr kumimoji="0" lang="tr-TR" sz="1400" b="1" i="0" u="none" strike="noStrike" kern="120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endParaRPr>
          </a:p>
        </p:txBody>
      </p:sp>
      <p:sp>
        <p:nvSpPr>
          <p:cNvPr id="6" name="Metin kutusu 5"/>
          <p:cNvSpPr txBox="1"/>
          <p:nvPr/>
        </p:nvSpPr>
        <p:spPr>
          <a:xfrm>
            <a:off x="9717" y="6554691"/>
            <a:ext cx="8940319" cy="276999"/>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a:solidFill>
                  <a:srgbClr val="000000"/>
                </a:solidFill>
                <a:ea typeface="Tahoma" panose="020B0604030504040204" pitchFamily="34" charset="0"/>
                <a:cs typeface="Tahoma" panose="020B0604030504040204" pitchFamily="34" charset="0"/>
              </a:rPr>
              <a:t>TÜİK, </a:t>
            </a:r>
            <a:r>
              <a:rPr lang="tr-TR" sz="1200" dirty="0" smtClean="0">
                <a:solidFill>
                  <a:srgbClr val="000000"/>
                </a:solidFill>
                <a:ea typeface="Tahoma" panose="020B0604030504040204" pitchFamily="34" charset="0"/>
                <a:cs typeface="Tahoma" panose="020B0604030504040204" pitchFamily="34" charset="0"/>
              </a:rPr>
              <a:t>Bölgesel Hesaplar, </a:t>
            </a:r>
            <a:r>
              <a:rPr kumimoji="0" lang="tr-TR" altLang="tr-TR" sz="1200" b="0" i="0" u="none" strike="noStrike" kern="1200" cap="none" spc="0" normalizeH="0" baseline="0" noProof="0" dirty="0">
                <a:ln>
                  <a:noFill/>
                </a:ln>
                <a:solidFill>
                  <a:srgbClr val="000000"/>
                </a:solidFill>
                <a:effectLst/>
                <a:uLnTx/>
                <a:uFillTx/>
                <a:latin typeface="Tahoma"/>
                <a:ea typeface="+mn-ea"/>
                <a:cs typeface="Arial"/>
              </a:rPr>
              <a:t>TEPAV </a:t>
            </a:r>
            <a:r>
              <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rPr>
              <a:t>görselleştirmesi</a:t>
            </a:r>
          </a:p>
        </p:txBody>
      </p:sp>
      <p:graphicFrame>
        <p:nvGraphicFramePr>
          <p:cNvPr id="10" name="Grafik 9"/>
          <p:cNvGraphicFramePr>
            <a:graphicFrameLocks/>
          </p:cNvGraphicFramePr>
          <p:nvPr>
            <p:extLst>
              <p:ext uri="{D42A27DB-BD31-4B8C-83A1-F6EECF244321}">
                <p14:modId xmlns:p14="http://schemas.microsoft.com/office/powerpoint/2010/main" val="4061932519"/>
              </p:ext>
            </p:extLst>
          </p:nvPr>
        </p:nvGraphicFramePr>
        <p:xfrm>
          <a:off x="243068" y="2257063"/>
          <a:ext cx="3796498" cy="40627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afik 10"/>
          <p:cNvGraphicFramePr>
            <a:graphicFrameLocks/>
          </p:cNvGraphicFramePr>
          <p:nvPr>
            <p:extLst>
              <p:ext uri="{D42A27DB-BD31-4B8C-83A1-F6EECF244321}">
                <p14:modId xmlns:p14="http://schemas.microsoft.com/office/powerpoint/2010/main" val="14335898"/>
              </p:ext>
            </p:extLst>
          </p:nvPr>
        </p:nvGraphicFramePr>
        <p:xfrm>
          <a:off x="4838219" y="2257063"/>
          <a:ext cx="4016414" cy="4097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282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04800" y="762000"/>
            <a:ext cx="8534400" cy="706438"/>
          </a:xfrm>
        </p:spPr>
        <p:txBody>
          <a:bodyPr/>
          <a:lstStyle/>
          <a:p>
            <a:r>
              <a:rPr lang="tr-TR" sz="2000" dirty="0" smtClean="0"/>
              <a:t>Mardin, Dicle Bölgesi’nde en fazla tarım alanına sahip İl.</a:t>
            </a:r>
            <a:r>
              <a:rPr lang="tr-TR" sz="2000" dirty="0"/>
              <a:t/>
            </a:r>
            <a:br>
              <a:rPr lang="tr-TR" sz="2000" dirty="0"/>
            </a:br>
            <a:r>
              <a:rPr lang="tr-TR" sz="1800" b="0" dirty="0" smtClean="0"/>
              <a:t>Mardin, sebze </a:t>
            </a:r>
            <a:r>
              <a:rPr lang="tr-TR" sz="1800" b="0" dirty="0"/>
              <a:t>ve meyve </a:t>
            </a:r>
            <a:r>
              <a:rPr lang="tr-TR" sz="1800" b="0" dirty="0" smtClean="0"/>
              <a:t>üretiminde de en fazla alan kullanan İl.</a:t>
            </a:r>
            <a:endParaRPr lang="tr-TR" sz="180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16</a:t>
            </a:fld>
            <a:endParaRPr lang="en-GB" dirty="0"/>
          </a:p>
        </p:txBody>
      </p:sp>
      <p:sp>
        <p:nvSpPr>
          <p:cNvPr id="5" name="Metin kutusu 4"/>
          <p:cNvSpPr txBox="1"/>
          <p:nvPr/>
        </p:nvSpPr>
        <p:spPr>
          <a:xfrm>
            <a:off x="0" y="1468438"/>
            <a:ext cx="9166136" cy="30797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smtClean="0">
                <a:solidFill>
                  <a:srgbClr val="FFFFFF"/>
                </a:solidFill>
                <a:latin typeface="Tahoma"/>
                <a:ea typeface="Tahoma" panose="020B0604030504040204" pitchFamily="34" charset="0"/>
                <a:cs typeface="Tahoma" panose="020B0604030504040204" pitchFamily="34" charset="0"/>
              </a:rPr>
              <a:t>İşlenen tarım alanı istatistikleri, Dicle Bölgesi ve Mardin,</a:t>
            </a:r>
            <a:r>
              <a:rPr kumimoji="0" lang="tr-TR" sz="1400" b="1" i="0" u="none" strike="noStrike" kern="1200" cap="none" spc="0" normalizeH="0" baseline="0" noProof="0" dirty="0" smtClean="0">
                <a:ln>
                  <a:noFill/>
                </a:ln>
                <a:solidFill>
                  <a:srgbClr val="FFFFFF"/>
                </a:solidFill>
                <a:effectLst/>
                <a:uLnTx/>
                <a:uFillTx/>
                <a:latin typeface="Tahoma"/>
                <a:ea typeface="Tahoma" panose="020B0604030504040204" pitchFamily="34" charset="0"/>
                <a:cs typeface="Tahoma" panose="020B0604030504040204" pitchFamily="34" charset="0"/>
              </a:rPr>
              <a:t> 2004-2020</a:t>
            </a:r>
            <a:endParaRPr kumimoji="0" lang="tr-TR" sz="1400" b="1" i="0" u="none" strike="noStrike" kern="120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endParaRPr>
          </a:p>
        </p:txBody>
      </p:sp>
      <p:sp>
        <p:nvSpPr>
          <p:cNvPr id="6" name="Metin kutusu 5"/>
          <p:cNvSpPr txBox="1"/>
          <p:nvPr/>
        </p:nvSpPr>
        <p:spPr>
          <a:xfrm>
            <a:off x="202296" y="1816772"/>
            <a:ext cx="8675486" cy="276999"/>
          </a:xfrm>
          <a:prstGeom prst="rect">
            <a:avLst/>
          </a:prstGeom>
          <a:noFill/>
        </p:spPr>
        <p:txBody>
          <a:bodyPr wrap="square" rtlCol="0">
            <a:spAutoFit/>
          </a:bodyPr>
          <a:lstStyle/>
          <a:p>
            <a:pPr algn="ctr"/>
            <a:r>
              <a:rPr lang="tr-TR" sz="1200" b="1" i="1" dirty="0" smtClean="0">
                <a:solidFill>
                  <a:schemeClr val="bg2">
                    <a:lumMod val="75000"/>
                  </a:schemeClr>
                </a:solidFill>
              </a:rPr>
              <a:t>İşlenen tarım alanı, Türkiye’deki toplam tarım alanlarından alınan pay, 2004-20, %</a:t>
            </a:r>
            <a:endParaRPr lang="tr-TR" sz="1200" b="1" i="1" dirty="0">
              <a:solidFill>
                <a:schemeClr val="bg2">
                  <a:lumMod val="75000"/>
                </a:schemeClr>
              </a:solidFill>
            </a:endParaRPr>
          </a:p>
        </p:txBody>
      </p:sp>
      <p:sp>
        <p:nvSpPr>
          <p:cNvPr id="7" name="Metin kutusu 6"/>
          <p:cNvSpPr txBox="1"/>
          <p:nvPr/>
        </p:nvSpPr>
        <p:spPr>
          <a:xfrm>
            <a:off x="202296" y="4387203"/>
            <a:ext cx="8675486" cy="276999"/>
          </a:xfrm>
          <a:prstGeom prst="rect">
            <a:avLst/>
          </a:prstGeom>
          <a:noFill/>
        </p:spPr>
        <p:txBody>
          <a:bodyPr wrap="square" rtlCol="0">
            <a:spAutoFit/>
          </a:bodyPr>
          <a:lstStyle/>
          <a:p>
            <a:pPr algn="ctr"/>
            <a:r>
              <a:rPr lang="tr-TR" sz="1200" b="1" i="1" dirty="0" smtClean="0">
                <a:solidFill>
                  <a:schemeClr val="bg2">
                    <a:lumMod val="75000"/>
                  </a:schemeClr>
                </a:solidFill>
              </a:rPr>
              <a:t>Bitkisel üretim faaliyetine göre işlenen tarım alanı, İlin kendi toplam tarım alanlarından alınan pay,  2020, %</a:t>
            </a:r>
            <a:endParaRPr lang="tr-TR" sz="1200" b="1" i="1" dirty="0">
              <a:solidFill>
                <a:schemeClr val="bg2">
                  <a:lumMod val="75000"/>
                </a:schemeClr>
              </a:solidFill>
            </a:endParaRPr>
          </a:p>
        </p:txBody>
      </p:sp>
      <p:graphicFrame>
        <p:nvGraphicFramePr>
          <p:cNvPr id="8" name="Grafik 7"/>
          <p:cNvGraphicFramePr>
            <a:graphicFrameLocks/>
          </p:cNvGraphicFramePr>
          <p:nvPr>
            <p:extLst>
              <p:ext uri="{D42A27DB-BD31-4B8C-83A1-F6EECF244321}">
                <p14:modId xmlns:p14="http://schemas.microsoft.com/office/powerpoint/2010/main" val="2636084466"/>
              </p:ext>
            </p:extLst>
          </p:nvPr>
        </p:nvGraphicFramePr>
        <p:xfrm>
          <a:off x="290835" y="2093771"/>
          <a:ext cx="8471200" cy="2026816"/>
        </p:xfrm>
        <a:graphic>
          <a:graphicData uri="http://schemas.openxmlformats.org/drawingml/2006/chart">
            <c:chart xmlns:c="http://schemas.openxmlformats.org/drawingml/2006/chart" xmlns:r="http://schemas.openxmlformats.org/officeDocument/2006/relationships" r:id="rId2"/>
          </a:graphicData>
        </a:graphic>
      </p:graphicFrame>
      <p:sp>
        <p:nvSpPr>
          <p:cNvPr id="9" name="Metin kutusu 8"/>
          <p:cNvSpPr txBox="1"/>
          <p:nvPr/>
        </p:nvSpPr>
        <p:spPr>
          <a:xfrm>
            <a:off x="-14376" y="6564749"/>
            <a:ext cx="90298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smtClean="0">
                <a:solidFill>
                  <a:srgbClr val="000000"/>
                </a:solidFill>
                <a:latin typeface="Tahoma"/>
                <a:ea typeface="Tahoma" panose="020B0604030504040204" pitchFamily="34" charset="0"/>
                <a:cs typeface="Tahoma" panose="020B0604030504040204" pitchFamily="34" charset="0"/>
              </a:rPr>
              <a:t>TÜİK</a:t>
            </a:r>
            <a:endParaRPr kumimoji="0" lang="tr-TR" altLang="tr-TR" sz="1200" b="0" i="0" u="none" strike="noStrike" kern="1200" cap="none" spc="0" normalizeH="0" baseline="0" noProof="0" dirty="0">
              <a:ln>
                <a:noFill/>
              </a:ln>
              <a:solidFill>
                <a:srgbClr val="000000"/>
              </a:solidFill>
              <a:effectLst/>
              <a:uLnTx/>
              <a:uFillTx/>
              <a:latin typeface="Tahoma"/>
              <a:cs typeface="Arial"/>
            </a:endParaRPr>
          </a:p>
        </p:txBody>
      </p:sp>
      <p:graphicFrame>
        <p:nvGraphicFramePr>
          <p:cNvPr id="10" name="Tablo 9"/>
          <p:cNvGraphicFramePr>
            <a:graphicFrameLocks noGrp="1"/>
          </p:cNvGraphicFramePr>
          <p:nvPr>
            <p:extLst>
              <p:ext uri="{D42A27DB-BD31-4B8C-83A1-F6EECF244321}">
                <p14:modId xmlns:p14="http://schemas.microsoft.com/office/powerpoint/2010/main" val="3960189180"/>
              </p:ext>
            </p:extLst>
          </p:nvPr>
        </p:nvGraphicFramePr>
        <p:xfrm>
          <a:off x="310528" y="4779552"/>
          <a:ext cx="8578829" cy="1782420"/>
        </p:xfrm>
        <a:graphic>
          <a:graphicData uri="http://schemas.openxmlformats.org/drawingml/2006/table">
            <a:tbl>
              <a:tblPr>
                <a:tableStyleId>{5C22544A-7EE6-4342-B048-85BDC9FD1C3A}</a:tableStyleId>
              </a:tblPr>
              <a:tblGrid>
                <a:gridCol w="1286778"/>
                <a:gridCol w="1133475"/>
                <a:gridCol w="1122363"/>
                <a:gridCol w="1193418"/>
                <a:gridCol w="1504709"/>
                <a:gridCol w="2338086"/>
              </a:tblGrid>
              <a:tr h="502260">
                <a:tc>
                  <a:txBody>
                    <a:bodyPr/>
                    <a:lstStyle/>
                    <a:p>
                      <a:pPr algn="l" fontAlgn="ctr"/>
                      <a:r>
                        <a:rPr lang="tr-TR" sz="1400" b="1" u="none" strike="noStrike" dirty="0">
                          <a:effectLst/>
                        </a:rPr>
                        <a:t> </a:t>
                      </a:r>
                      <a:endParaRPr lang="tr-TR" sz="14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ctr"/>
                      <a:r>
                        <a:rPr lang="tr-TR" sz="1400" b="1" u="none" strike="noStrike" dirty="0">
                          <a:effectLst/>
                        </a:rPr>
                        <a:t>Toplam alan</a:t>
                      </a:r>
                      <a:endParaRPr lang="tr-TR" sz="14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ctr"/>
                      <a:r>
                        <a:rPr lang="tr-TR" sz="1400" b="1" u="none" strike="noStrike" dirty="0">
                          <a:effectLst/>
                        </a:rPr>
                        <a:t>Ekilen alan  </a:t>
                      </a:r>
                      <a:endParaRPr lang="tr-TR" sz="14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ctr"/>
                      <a:r>
                        <a:rPr lang="tr-TR" sz="1400" b="1" u="none" strike="noStrike" dirty="0">
                          <a:effectLst/>
                        </a:rPr>
                        <a:t>Nadas </a:t>
                      </a:r>
                      <a:endParaRPr lang="tr-TR" sz="14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ctr"/>
                      <a:r>
                        <a:rPr lang="tr-TR" sz="1400" b="1" u="none" strike="noStrike" dirty="0">
                          <a:effectLst/>
                        </a:rPr>
                        <a:t>Sebze bahçeleri alanı</a:t>
                      </a:r>
                      <a:endParaRPr lang="tr-TR" sz="14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ctr"/>
                      <a:r>
                        <a:rPr lang="tr-TR" sz="1400" b="1" u="none" strike="noStrike" dirty="0">
                          <a:effectLst/>
                        </a:rPr>
                        <a:t>Meyveler</a:t>
                      </a:r>
                      <a:r>
                        <a:rPr lang="tr-TR" sz="1400" b="1" u="none" strike="noStrike" dirty="0" smtClean="0">
                          <a:effectLst/>
                        </a:rPr>
                        <a:t>, içecek </a:t>
                      </a:r>
                      <a:r>
                        <a:rPr lang="tr-TR" sz="1400" b="1" u="none" strike="noStrike" dirty="0">
                          <a:effectLst/>
                        </a:rPr>
                        <a:t>ve</a:t>
                      </a:r>
                      <a:br>
                        <a:rPr lang="tr-TR" sz="1400" b="1" u="none" strike="noStrike" dirty="0">
                          <a:effectLst/>
                        </a:rPr>
                      </a:br>
                      <a:r>
                        <a:rPr lang="tr-TR" sz="1400" b="1" u="none" strike="noStrike" dirty="0">
                          <a:effectLst/>
                        </a:rPr>
                        <a:t>baharat </a:t>
                      </a:r>
                      <a:r>
                        <a:rPr lang="tr-TR" sz="1400" b="1" u="none" strike="noStrike" dirty="0" smtClean="0">
                          <a:effectLst/>
                        </a:rPr>
                        <a:t>bitkileri alanı</a:t>
                      </a:r>
                      <a:endParaRPr lang="tr-TR" sz="14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r>
              <a:tr h="182640">
                <a:tc>
                  <a:txBody>
                    <a:bodyPr/>
                    <a:lstStyle/>
                    <a:p>
                      <a:pPr algn="l" fontAlgn="b"/>
                      <a:r>
                        <a:rPr lang="tr-TR" sz="1400" b="1" u="none" strike="noStrike" dirty="0">
                          <a:effectLst/>
                        </a:rPr>
                        <a:t>TR </a:t>
                      </a:r>
                      <a:endParaRPr lang="tr-TR" sz="1400" b="1" i="0" u="none" strike="noStrike" dirty="0">
                        <a:solidFill>
                          <a:srgbClr val="FFFFFF"/>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231365838,7</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a:effectLst/>
                        </a:rPr>
                        <a:t>156149720</a:t>
                      </a:r>
                      <a:endParaRPr lang="tr-TR" sz="1400" b="0" i="0" u="none" strike="noStrike">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31732521</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7792463</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a:effectLst/>
                        </a:rPr>
                        <a:t>35637065</a:t>
                      </a:r>
                      <a:endParaRPr lang="tr-TR" sz="1400" b="0" i="0" u="none" strike="noStrike">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r>
              <a:tr h="182640">
                <a:tc>
                  <a:txBody>
                    <a:bodyPr/>
                    <a:lstStyle/>
                    <a:p>
                      <a:pPr algn="l" fontAlgn="b"/>
                      <a:r>
                        <a:rPr lang="tr-TR" sz="1400" b="1" u="none" strike="noStrike" dirty="0">
                          <a:effectLst/>
                        </a:rPr>
                        <a:t>  Dicle Bölgesi</a:t>
                      </a:r>
                      <a:endParaRPr lang="tr-TR" sz="1400" b="1" i="0" u="none" strike="noStrike" dirty="0">
                        <a:solidFill>
                          <a:srgbClr val="FFFFFF"/>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6079764</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a:effectLst/>
                        </a:rPr>
                        <a:t>4734040</a:t>
                      </a:r>
                      <a:endParaRPr lang="tr-TR" sz="1400" b="0" i="0" u="none" strike="noStrike">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a:effectLst/>
                        </a:rPr>
                        <a:t>171836</a:t>
                      </a:r>
                      <a:endParaRPr lang="tr-TR" sz="1400" b="0" i="0" u="none" strike="noStrike">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149920</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1023968</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r>
              <a:tr h="182640">
                <a:tc>
                  <a:txBody>
                    <a:bodyPr/>
                    <a:lstStyle/>
                    <a:p>
                      <a:pPr algn="l" fontAlgn="b"/>
                      <a:r>
                        <a:rPr lang="tr-TR" sz="1400" b="1" u="none" strike="noStrike" dirty="0">
                          <a:effectLst/>
                        </a:rPr>
                        <a:t>     Mardin  </a:t>
                      </a:r>
                      <a:endParaRPr lang="tr-TR" sz="1400" b="1" i="0" u="none" strike="noStrike" dirty="0">
                        <a:solidFill>
                          <a:srgbClr val="FFFFFF"/>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3140359</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2539029</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a:effectLst/>
                        </a:rPr>
                        <a:t>56915</a:t>
                      </a:r>
                      <a:endParaRPr lang="tr-TR" sz="1400" b="0" i="0" u="none" strike="noStrike">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95324</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449091</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r>
              <a:tr h="182640">
                <a:tc>
                  <a:txBody>
                    <a:bodyPr/>
                    <a:lstStyle/>
                    <a:p>
                      <a:pPr algn="l" fontAlgn="b"/>
                      <a:r>
                        <a:rPr lang="tr-TR" sz="1400" b="1" u="none" strike="noStrike" dirty="0">
                          <a:effectLst/>
                        </a:rPr>
                        <a:t>     Siirt  </a:t>
                      </a:r>
                      <a:endParaRPr lang="tr-TR" sz="1400" b="1" i="0" u="none" strike="noStrike" dirty="0">
                        <a:solidFill>
                          <a:srgbClr val="FFFFFF"/>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935207</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535834</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a:effectLst/>
                        </a:rPr>
                        <a:t>20740</a:t>
                      </a:r>
                      <a:endParaRPr lang="tr-TR" sz="1400" b="0" i="0" u="none" strike="noStrike">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a:effectLst/>
                        </a:rPr>
                        <a:t>14903</a:t>
                      </a:r>
                      <a:endParaRPr lang="tr-TR" sz="1400" b="0" i="0" u="none" strike="noStrike">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363730</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r>
              <a:tr h="182640">
                <a:tc>
                  <a:txBody>
                    <a:bodyPr/>
                    <a:lstStyle/>
                    <a:p>
                      <a:pPr algn="l" fontAlgn="b"/>
                      <a:r>
                        <a:rPr lang="tr-TR" sz="1400" b="1" u="none" strike="noStrike" dirty="0">
                          <a:effectLst/>
                        </a:rPr>
                        <a:t>     Batman  </a:t>
                      </a:r>
                      <a:endParaRPr lang="tr-TR" sz="1400" b="1" i="0" u="none" strike="noStrike" dirty="0">
                        <a:solidFill>
                          <a:srgbClr val="FFFFFF"/>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936760</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744433</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2271</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28075</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161981</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r>
              <a:tr h="182640">
                <a:tc>
                  <a:txBody>
                    <a:bodyPr/>
                    <a:lstStyle/>
                    <a:p>
                      <a:pPr algn="l" fontAlgn="b"/>
                      <a:r>
                        <a:rPr lang="tr-TR" sz="1400" b="1" u="none" strike="noStrike" dirty="0">
                          <a:effectLst/>
                        </a:rPr>
                        <a:t>     Şırnak  </a:t>
                      </a:r>
                      <a:endParaRPr lang="tr-TR" sz="1400" b="1" i="0" u="none" strike="noStrike" dirty="0">
                        <a:solidFill>
                          <a:srgbClr val="FFFFFF"/>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a:effectLst/>
                        </a:rPr>
                        <a:t>1067438</a:t>
                      </a:r>
                      <a:endParaRPr lang="tr-TR" sz="1400" b="0" i="0" u="none" strike="noStrike">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914744</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91910</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11618</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r" fontAlgn="b"/>
                      <a:r>
                        <a:rPr lang="tr-TR" sz="1400" u="none" strike="noStrike" dirty="0">
                          <a:effectLst/>
                        </a:rPr>
                        <a:t>49166</a:t>
                      </a:r>
                      <a:endParaRPr lang="tr-TR" sz="14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r>
            </a:tbl>
          </a:graphicData>
        </a:graphic>
      </p:graphicFrame>
    </p:spTree>
    <p:extLst>
      <p:ext uri="{BB962C8B-B14F-4D97-AF65-F5344CB8AC3E}">
        <p14:creationId xmlns:p14="http://schemas.microsoft.com/office/powerpoint/2010/main" val="2310975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dirty="0" smtClean="0"/>
              <a:t>Mardin’de girişim sayısı artış eğilimi sergiliyor.</a:t>
            </a:r>
            <a:r>
              <a:rPr lang="tr-TR" sz="2400" dirty="0"/>
              <a:t/>
            </a:r>
            <a:br>
              <a:rPr lang="tr-TR" sz="2400" dirty="0"/>
            </a:br>
            <a:r>
              <a:rPr lang="tr-TR" sz="2200" b="0" dirty="0" smtClean="0"/>
              <a:t>Mardin, teşebbüs kapasitesi yüksek bir İl. </a:t>
            </a:r>
            <a:endParaRPr lang="tr-TR" sz="220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17</a:t>
            </a:fld>
            <a:endParaRPr lang="en-GB" dirty="0"/>
          </a:p>
        </p:txBody>
      </p:sp>
      <p:graphicFrame>
        <p:nvGraphicFramePr>
          <p:cNvPr id="5" name="Grafik 4"/>
          <p:cNvGraphicFramePr>
            <a:graphicFrameLocks/>
          </p:cNvGraphicFramePr>
          <p:nvPr>
            <p:extLst>
              <p:ext uri="{D42A27DB-BD31-4B8C-83A1-F6EECF244321}">
                <p14:modId xmlns:p14="http://schemas.microsoft.com/office/powerpoint/2010/main" val="1652159336"/>
              </p:ext>
            </p:extLst>
          </p:nvPr>
        </p:nvGraphicFramePr>
        <p:xfrm>
          <a:off x="317375" y="2097225"/>
          <a:ext cx="8518967" cy="4216078"/>
        </p:xfrm>
        <a:graphic>
          <a:graphicData uri="http://schemas.openxmlformats.org/drawingml/2006/chart">
            <c:chart xmlns:c="http://schemas.openxmlformats.org/drawingml/2006/chart" xmlns:r="http://schemas.openxmlformats.org/officeDocument/2006/relationships" r:id="rId2"/>
          </a:graphicData>
        </a:graphic>
      </p:graphicFrame>
      <p:sp>
        <p:nvSpPr>
          <p:cNvPr id="6" name="Metin kutusu 5"/>
          <p:cNvSpPr txBox="1"/>
          <p:nvPr/>
        </p:nvSpPr>
        <p:spPr>
          <a:xfrm>
            <a:off x="-14376" y="6564749"/>
            <a:ext cx="90298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smtClean="0">
                <a:solidFill>
                  <a:srgbClr val="000000"/>
                </a:solidFill>
                <a:latin typeface="Tahoma"/>
                <a:ea typeface="Tahoma" panose="020B0604030504040204" pitchFamily="34" charset="0"/>
                <a:cs typeface="Tahoma" panose="020B0604030504040204" pitchFamily="34" charset="0"/>
              </a:rPr>
              <a:t>TÜİK</a:t>
            </a:r>
            <a:endParaRPr kumimoji="0" lang="tr-TR" altLang="tr-TR" sz="1200" b="0" i="0" u="none" strike="noStrike" kern="1200" cap="none" spc="0" normalizeH="0" baseline="0" noProof="0" dirty="0">
              <a:ln>
                <a:noFill/>
              </a:ln>
              <a:solidFill>
                <a:srgbClr val="000000"/>
              </a:solidFill>
              <a:effectLst/>
              <a:uLnTx/>
              <a:uFillTx/>
              <a:latin typeface="Tahoma"/>
              <a:cs typeface="Arial"/>
            </a:endParaRPr>
          </a:p>
        </p:txBody>
      </p:sp>
      <p:sp>
        <p:nvSpPr>
          <p:cNvPr id="7" name="Metin kutusu 6"/>
          <p:cNvSpPr txBox="1"/>
          <p:nvPr/>
        </p:nvSpPr>
        <p:spPr>
          <a:xfrm>
            <a:off x="9718" y="1789448"/>
            <a:ext cx="9134282" cy="30777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srgbClr val="FFFFFF"/>
                </a:solidFill>
                <a:latin typeface="Tahoma"/>
                <a:ea typeface="Tahoma" panose="020B0604030504040204" pitchFamily="34" charset="0"/>
                <a:cs typeface="Tahoma" panose="020B0604030504040204" pitchFamily="34" charset="0"/>
              </a:rPr>
              <a:t>Toplam girişim sayısı, Türkiye ve </a:t>
            </a:r>
            <a:r>
              <a:rPr lang="tr-TR" sz="1400" b="1" dirty="0" smtClean="0">
                <a:solidFill>
                  <a:srgbClr val="FFFFFF"/>
                </a:solidFill>
                <a:latin typeface="Tahoma"/>
                <a:ea typeface="Tahoma" panose="020B0604030504040204" pitchFamily="34" charset="0"/>
                <a:cs typeface="Tahoma" panose="020B0604030504040204" pitchFamily="34" charset="0"/>
              </a:rPr>
              <a:t>Mardin</a:t>
            </a:r>
            <a:r>
              <a:rPr lang="tr-TR" sz="1400" b="1" noProof="0" dirty="0" smtClean="0">
                <a:solidFill>
                  <a:srgbClr val="FFFFFF"/>
                </a:solidFill>
                <a:latin typeface="Tahoma"/>
                <a:ea typeface="Tahoma" panose="020B0604030504040204" pitchFamily="34" charset="0"/>
                <a:cs typeface="Tahoma" panose="020B0604030504040204" pitchFamily="34" charset="0"/>
              </a:rPr>
              <a:t>, 2009 - 2019</a:t>
            </a:r>
            <a:endParaRPr kumimoji="0" lang="tr-TR" sz="1400" b="1" i="0" u="none" strike="noStrike" kern="120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3736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dirty="0"/>
              <a:t>Mardin’de </a:t>
            </a:r>
            <a:r>
              <a:rPr lang="tr-TR" sz="2400" dirty="0" smtClean="0"/>
              <a:t>KOBİ sayısı sürekli artmıştır.</a:t>
            </a:r>
            <a:r>
              <a:rPr lang="tr-TR" sz="2400" dirty="0"/>
              <a:t/>
            </a:r>
            <a:br>
              <a:rPr lang="tr-TR" sz="2400" dirty="0"/>
            </a:br>
            <a:r>
              <a:rPr lang="tr-TR" sz="2000" b="0" dirty="0" smtClean="0"/>
              <a:t>Mardin, işletme sayısı artan bir İl</a:t>
            </a:r>
            <a:r>
              <a:rPr lang="tr-TR" sz="2000" b="0" dirty="0"/>
              <a:t>. </a:t>
            </a:r>
            <a:endParaRPr lang="tr-TR" sz="200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18</a:t>
            </a:fld>
            <a:endParaRPr lang="en-GB" dirty="0"/>
          </a:p>
        </p:txBody>
      </p:sp>
      <p:sp>
        <p:nvSpPr>
          <p:cNvPr id="7" name="Metin kutusu 6"/>
          <p:cNvSpPr txBox="1"/>
          <p:nvPr/>
        </p:nvSpPr>
        <p:spPr>
          <a:xfrm>
            <a:off x="-14376" y="6564749"/>
            <a:ext cx="90298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smtClean="0">
                <a:solidFill>
                  <a:srgbClr val="000000"/>
                </a:solidFill>
                <a:latin typeface="Tahoma"/>
                <a:ea typeface="Tahoma" panose="020B0604030504040204" pitchFamily="34" charset="0"/>
                <a:cs typeface="Tahoma" panose="020B0604030504040204" pitchFamily="34" charset="0"/>
              </a:rPr>
              <a:t>TÜİK</a:t>
            </a:r>
            <a:endParaRPr kumimoji="0" lang="tr-TR" altLang="tr-TR" sz="1200" b="0" i="0" u="none" strike="noStrike" kern="1200" cap="none" spc="0" normalizeH="0" baseline="0" noProof="0" dirty="0">
              <a:ln>
                <a:noFill/>
              </a:ln>
              <a:solidFill>
                <a:srgbClr val="000000"/>
              </a:solidFill>
              <a:effectLst/>
              <a:uLnTx/>
              <a:uFillTx/>
              <a:latin typeface="Tahoma"/>
              <a:cs typeface="Arial"/>
            </a:endParaRPr>
          </a:p>
        </p:txBody>
      </p:sp>
      <p:sp>
        <p:nvSpPr>
          <p:cNvPr id="8" name="Metin kutusu 7"/>
          <p:cNvSpPr txBox="1"/>
          <p:nvPr/>
        </p:nvSpPr>
        <p:spPr>
          <a:xfrm>
            <a:off x="9718" y="1665655"/>
            <a:ext cx="9134282" cy="30777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srgbClr val="FFFFFF"/>
                </a:solidFill>
                <a:latin typeface="Tahoma"/>
                <a:ea typeface="Tahoma" panose="020B0604030504040204" pitchFamily="34" charset="0"/>
                <a:cs typeface="Tahoma" panose="020B0604030504040204" pitchFamily="34" charset="0"/>
              </a:rPr>
              <a:t>Toplam KOBİ sayısı, </a:t>
            </a:r>
            <a:r>
              <a:rPr lang="tr-TR" sz="1400" b="1" dirty="0" smtClean="0">
                <a:solidFill>
                  <a:srgbClr val="FFFFFF"/>
                </a:solidFill>
                <a:latin typeface="Tahoma"/>
                <a:ea typeface="Tahoma" panose="020B0604030504040204" pitchFamily="34" charset="0"/>
                <a:cs typeface="Tahoma" panose="020B0604030504040204" pitchFamily="34" charset="0"/>
              </a:rPr>
              <a:t>Mardin</a:t>
            </a:r>
            <a:r>
              <a:rPr lang="tr-TR" sz="1400" b="1" noProof="0" dirty="0" smtClean="0">
                <a:solidFill>
                  <a:srgbClr val="FFFFFF"/>
                </a:solidFill>
                <a:latin typeface="Tahoma"/>
                <a:ea typeface="Tahoma" panose="020B0604030504040204" pitchFamily="34" charset="0"/>
                <a:cs typeface="Tahoma" panose="020B0604030504040204" pitchFamily="34" charset="0"/>
              </a:rPr>
              <a:t>, 2010 - 2020</a:t>
            </a:r>
            <a:endParaRPr kumimoji="0" lang="tr-TR" sz="1400" b="1" i="0" u="none" strike="noStrike" kern="120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endParaRPr>
          </a:p>
        </p:txBody>
      </p:sp>
      <p:graphicFrame>
        <p:nvGraphicFramePr>
          <p:cNvPr id="9" name="Grafik 8"/>
          <p:cNvGraphicFramePr>
            <a:graphicFrameLocks/>
          </p:cNvGraphicFramePr>
          <p:nvPr>
            <p:extLst>
              <p:ext uri="{D42A27DB-BD31-4B8C-83A1-F6EECF244321}">
                <p14:modId xmlns:p14="http://schemas.microsoft.com/office/powerpoint/2010/main" val="2300924525"/>
              </p:ext>
            </p:extLst>
          </p:nvPr>
        </p:nvGraphicFramePr>
        <p:xfrm>
          <a:off x="375164" y="2115273"/>
          <a:ext cx="8433170" cy="42971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9763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200" dirty="0" smtClean="0"/>
              <a:t>Mardin’de 2008 yılı itibariyle eğitim </a:t>
            </a:r>
            <a:r>
              <a:rPr lang="tr-TR" sz="2200" dirty="0"/>
              <a:t>seviyesi </a:t>
            </a:r>
            <a:r>
              <a:rPr lang="tr-TR" sz="2200" dirty="0" smtClean="0"/>
              <a:t>yükselmiş.</a:t>
            </a:r>
            <a:r>
              <a:rPr lang="tr-TR" sz="2200" dirty="0"/>
              <a:t/>
            </a:r>
            <a:br>
              <a:rPr lang="tr-TR" sz="2200" dirty="0"/>
            </a:br>
            <a:r>
              <a:rPr lang="tr-TR" sz="2000" b="0" dirty="0" smtClean="0"/>
              <a:t>2019’da eğitim </a:t>
            </a:r>
            <a:r>
              <a:rPr lang="tr-TR" sz="2000" b="0" dirty="0"/>
              <a:t>açısından </a:t>
            </a:r>
            <a:r>
              <a:rPr lang="tr-TR" sz="2000" b="0" dirty="0" smtClean="0"/>
              <a:t>ortaokul </a:t>
            </a:r>
            <a:r>
              <a:rPr lang="tr-TR" sz="2000" b="0" dirty="0"/>
              <a:t>ve dengi meslek okulu ön </a:t>
            </a:r>
            <a:r>
              <a:rPr lang="tr-TR" sz="2000" b="0" dirty="0" smtClean="0"/>
              <a:t>planda.</a:t>
            </a:r>
            <a:endParaRPr lang="tr-TR" sz="200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19</a:t>
            </a:fld>
            <a:endParaRPr lang="en-GB" dirty="0"/>
          </a:p>
        </p:txBody>
      </p:sp>
      <p:sp>
        <p:nvSpPr>
          <p:cNvPr id="5" name="Metin kutusu 4"/>
          <p:cNvSpPr txBox="1"/>
          <p:nvPr/>
        </p:nvSpPr>
        <p:spPr>
          <a:xfrm>
            <a:off x="11496" y="1502403"/>
            <a:ext cx="9139606" cy="307777"/>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B</a:t>
            </a:r>
            <a:r>
              <a:rPr lang="tr-TR" sz="1400" b="1" dirty="0" smtClean="0">
                <a:solidFill>
                  <a:srgbClr val="FFFFFF"/>
                </a:solidFill>
                <a:ea typeface="Tahoma" panose="020B0604030504040204" pitchFamily="34" charset="0"/>
                <a:cs typeface="Tahoma" panose="020B0604030504040204" pitchFamily="34" charset="0"/>
              </a:rPr>
              <a:t>itirilen </a:t>
            </a:r>
            <a:r>
              <a:rPr lang="tr-TR" sz="1400" b="1" dirty="0">
                <a:solidFill>
                  <a:srgbClr val="FFFFFF"/>
                </a:solidFill>
                <a:ea typeface="Tahoma" panose="020B0604030504040204" pitchFamily="34" charset="0"/>
                <a:cs typeface="Tahoma" panose="020B0604030504040204" pitchFamily="34" charset="0"/>
              </a:rPr>
              <a:t>eğitim </a:t>
            </a:r>
            <a:r>
              <a:rPr lang="tr-TR" sz="1400" b="1" dirty="0" smtClean="0">
                <a:solidFill>
                  <a:srgbClr val="FFFFFF"/>
                </a:solidFill>
                <a:ea typeface="Tahoma" panose="020B0604030504040204" pitchFamily="34" charset="0"/>
                <a:cs typeface="Tahoma" panose="020B0604030504040204" pitchFamily="34" charset="0"/>
              </a:rPr>
              <a:t>durumu, 15 </a:t>
            </a:r>
            <a:r>
              <a:rPr lang="tr-TR" sz="1400" b="1" dirty="0">
                <a:solidFill>
                  <a:srgbClr val="FFFFFF"/>
                </a:solidFill>
                <a:ea typeface="Tahoma" panose="020B0604030504040204" pitchFamily="34" charset="0"/>
                <a:cs typeface="Tahoma" panose="020B0604030504040204" pitchFamily="34" charset="0"/>
              </a:rPr>
              <a:t>ve daha yukarı yaştaki </a:t>
            </a:r>
            <a:r>
              <a:rPr lang="tr-TR" sz="1400" b="1" dirty="0" smtClean="0">
                <a:solidFill>
                  <a:srgbClr val="FFFFFF"/>
                </a:solidFill>
                <a:ea typeface="Tahoma" panose="020B0604030504040204" pitchFamily="34" charset="0"/>
                <a:cs typeface="Tahoma" panose="020B0604030504040204" pitchFamily="34" charset="0"/>
              </a:rPr>
              <a:t>nüfus, 2008-2019</a:t>
            </a:r>
          </a:p>
        </p:txBody>
      </p:sp>
      <p:sp>
        <p:nvSpPr>
          <p:cNvPr id="6" name="Metin kutusu 5"/>
          <p:cNvSpPr txBox="1"/>
          <p:nvPr/>
        </p:nvSpPr>
        <p:spPr>
          <a:xfrm>
            <a:off x="11496" y="6581001"/>
            <a:ext cx="7898635" cy="276999"/>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smtClean="0">
                <a:solidFill>
                  <a:srgbClr val="000000"/>
                </a:solidFill>
                <a:ea typeface="Tahoma" panose="020B0604030504040204" pitchFamily="34" charset="0"/>
                <a:cs typeface="Tahoma" panose="020B0604030504040204" pitchFamily="34" charset="0"/>
              </a:rPr>
              <a:t>TÜİK, Eğitim İstatistikleri, </a:t>
            </a:r>
            <a:r>
              <a:rPr kumimoji="0" lang="tr-TR" altLang="tr-TR" sz="1200" b="0" i="0" u="none" strike="noStrike" kern="1200" cap="none" spc="0" normalizeH="0" baseline="0" noProof="0" dirty="0">
                <a:ln>
                  <a:noFill/>
                </a:ln>
                <a:solidFill>
                  <a:srgbClr val="000000"/>
                </a:solidFill>
                <a:effectLst/>
                <a:uLnTx/>
                <a:uFillTx/>
                <a:latin typeface="Tahoma"/>
                <a:ea typeface="+mn-ea"/>
                <a:cs typeface="Arial"/>
              </a:rPr>
              <a:t>TEPAV </a:t>
            </a:r>
            <a:r>
              <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rPr>
              <a:t>görselleştirmesi</a:t>
            </a:r>
          </a:p>
        </p:txBody>
      </p:sp>
      <p:graphicFrame>
        <p:nvGraphicFramePr>
          <p:cNvPr id="7" name="Tablo 6"/>
          <p:cNvGraphicFramePr>
            <a:graphicFrameLocks noGrp="1"/>
          </p:cNvGraphicFramePr>
          <p:nvPr>
            <p:extLst>
              <p:ext uri="{D42A27DB-BD31-4B8C-83A1-F6EECF244321}">
                <p14:modId xmlns:p14="http://schemas.microsoft.com/office/powerpoint/2010/main" val="2555937333"/>
              </p:ext>
            </p:extLst>
          </p:nvPr>
        </p:nvGraphicFramePr>
        <p:xfrm>
          <a:off x="298665" y="1948584"/>
          <a:ext cx="8565268" cy="4603841"/>
        </p:xfrm>
        <a:graphic>
          <a:graphicData uri="http://schemas.openxmlformats.org/drawingml/2006/table">
            <a:tbl>
              <a:tblPr>
                <a:tableStyleId>{5C22544A-7EE6-4342-B048-85BDC9FD1C3A}</a:tableStyleId>
              </a:tblPr>
              <a:tblGrid>
                <a:gridCol w="667077"/>
                <a:gridCol w="667077"/>
                <a:gridCol w="560344"/>
                <a:gridCol w="667077"/>
                <a:gridCol w="667077"/>
                <a:gridCol w="667077"/>
                <a:gridCol w="667077"/>
                <a:gridCol w="667077"/>
                <a:gridCol w="667077"/>
                <a:gridCol w="667077"/>
                <a:gridCol w="667077"/>
                <a:gridCol w="667077"/>
                <a:gridCol w="667077"/>
              </a:tblGrid>
              <a:tr h="176878">
                <a:tc>
                  <a:txBody>
                    <a:bodyPr/>
                    <a:lstStyle/>
                    <a:p>
                      <a:pPr algn="l" fontAlgn="b"/>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b="1" u="none" strike="noStrike" dirty="0">
                          <a:effectLst/>
                        </a:rPr>
                        <a:t>2008</a:t>
                      </a:r>
                      <a:endParaRPr lang="tr-TR" sz="1200" b="1"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b="1" u="none" strike="noStrike" dirty="0" smtClean="0">
                          <a:effectLst/>
                        </a:rPr>
                        <a:t>2019</a:t>
                      </a:r>
                      <a:endParaRPr lang="tr-TR" sz="1200" b="1"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b="1" u="none" strike="noStrike" dirty="0">
                          <a:effectLst/>
                        </a:rPr>
                        <a:t>2008</a:t>
                      </a:r>
                      <a:endParaRPr lang="tr-TR" sz="1200" b="1"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b="1" u="none" strike="noStrike" dirty="0" smtClean="0">
                          <a:effectLst/>
                        </a:rPr>
                        <a:t>2019</a:t>
                      </a:r>
                      <a:endParaRPr lang="tr-TR" sz="1200" b="1"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46681">
                <a:tc gridSpan="3">
                  <a:txBody>
                    <a:bodyPr/>
                    <a:lstStyle/>
                    <a:p>
                      <a:pPr algn="l" fontAlgn="ctr"/>
                      <a:r>
                        <a:rPr lang="tr-TR" sz="1200" b="1" u="none" strike="noStrike" dirty="0">
                          <a:effectLst/>
                        </a:rPr>
                        <a:t>Okuma yazma bilmeyen</a:t>
                      </a:r>
                      <a:endParaRPr lang="tr-TR" sz="1200" b="1" i="0" u="none" strike="noStrike" dirty="0">
                        <a:solidFill>
                          <a:srgbClr val="FFFFFF"/>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hMerge="1">
                  <a:txBody>
                    <a:bodyPr/>
                    <a:lstStyle/>
                    <a:p>
                      <a:endParaRPr lang="tr-TR"/>
                    </a:p>
                  </a:txBody>
                  <a:tcPr/>
                </a:tc>
                <a:tc hMerge="1">
                  <a:txBody>
                    <a:bodyPr/>
                    <a:lstStyle/>
                    <a:p>
                      <a:endParaRPr lang="tr-TR"/>
                    </a:p>
                  </a:txBody>
                  <a:tcPr/>
                </a:tc>
                <a:tc>
                  <a:txBody>
                    <a:bodyPr/>
                    <a:lstStyle/>
                    <a:p>
                      <a:pPr algn="l" fontAlgn="b"/>
                      <a:r>
                        <a:rPr lang="tr-TR" sz="1200" u="none" strike="noStrike" dirty="0">
                          <a:effectLst/>
                        </a:rPr>
                        <a:t>Toplam</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a:effectLst/>
                        </a:rPr>
                        <a:t>106171</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a:effectLst/>
                        </a:rPr>
                        <a:t>52714</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l" fontAlgn="ctr"/>
                      <a:r>
                        <a:rPr lang="tr-TR" sz="1200" b="1" u="none" strike="noStrike" dirty="0">
                          <a:effectLst/>
                        </a:rPr>
                        <a:t>Lise ve dengi meslek okulu</a:t>
                      </a:r>
                      <a:endParaRPr lang="tr-TR" sz="1200" b="1" i="0" u="none" strike="noStrike" dirty="0">
                        <a:solidFill>
                          <a:srgbClr val="FFFFFF"/>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tr-TR"/>
                    </a:p>
                  </a:txBody>
                  <a:tcPr/>
                </a:tc>
                <a:tc hMerge="1">
                  <a:txBody>
                    <a:bodyPr/>
                    <a:lstStyle/>
                    <a:p>
                      <a:endParaRPr lang="tr-TR"/>
                    </a:p>
                  </a:txBody>
                  <a:tcPr/>
                </a:tc>
                <a:tc>
                  <a:txBody>
                    <a:bodyPr/>
                    <a:lstStyle/>
                    <a:p>
                      <a:pPr algn="l" fontAlgn="b"/>
                      <a:r>
                        <a:rPr lang="tr-TR" sz="1200" u="none" strike="noStrike" dirty="0">
                          <a:effectLst/>
                        </a:rPr>
                        <a:t>Toplam</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a:effectLst/>
                        </a:rPr>
                        <a:t>63538</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112996</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tr-TR" sz="1200" b="1"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DF7F"/>
                    </a:solidFill>
                  </a:tcPr>
                </a:tc>
                <a:tc>
                  <a:txBody>
                    <a:bodyPr/>
                    <a:lstStyle/>
                    <a:p>
                      <a:pPr algn="l" fontAlgn="b"/>
                      <a:r>
                        <a:rPr lang="tr-TR" sz="1200" u="none" strike="noStrike" dirty="0">
                          <a:effectLst/>
                        </a:rPr>
                        <a:t>Erkek</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25341</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a:effectLst/>
                        </a:rPr>
                        <a:t>8252</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tr-TR" sz="1200" b="1"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
                      <a:r>
                        <a:rPr lang="tr-TR" sz="1200" u="none" strike="noStrike" dirty="0">
                          <a:effectLst/>
                        </a:rPr>
                        <a:t>Erkek</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a:effectLst/>
                        </a:rPr>
                        <a:t>44817</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a:effectLst/>
                        </a:rPr>
                        <a:t>68193</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endParaRPr lang="tr-TR" sz="1200" b="1" i="0" u="none" strike="noStrike" dirty="0">
                        <a:solidFill>
                          <a:srgbClr val="000000"/>
                        </a:solidFill>
                        <a:effectLst/>
                        <a:latin typeface="Calibri"/>
                      </a:endParaRPr>
                    </a:p>
                  </a:txBody>
                  <a:tcPr marL="7620" marR="7620" marT="7620" marB="0" anchor="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solidFill>
                      <a:srgbClr val="FFDF7F"/>
                    </a:solidFill>
                  </a:tcPr>
                </a:tc>
                <a:tc>
                  <a:txBody>
                    <a:bodyPr/>
                    <a:lstStyle/>
                    <a:p>
                      <a:pPr algn="l" fontAlgn="b"/>
                      <a:r>
                        <a:rPr lang="tr-TR" sz="1200" u="none" strike="noStrike" dirty="0">
                          <a:effectLst/>
                        </a:rPr>
                        <a:t>Kadın</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80830</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44462</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endParaRPr lang="tr-TR" sz="1200" b="1" i="0" u="none" strike="noStrike" dirty="0">
                        <a:solidFill>
                          <a:srgbClr val="000000"/>
                        </a:solidFill>
                        <a:effectLst/>
                        <a:latin typeface="Calibri"/>
                      </a:endParaRPr>
                    </a:p>
                  </a:txBody>
                  <a:tcPr marL="7620" marR="7620" marT="7620" marB="0" anchor="b">
                    <a:solidFill>
                      <a:schemeClr val="accent6">
                        <a:lumMod val="20000"/>
                        <a:lumOff val="80000"/>
                      </a:schemeClr>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l" fontAlgn="b"/>
                      <a:r>
                        <a:rPr lang="tr-TR" sz="1200" u="none" strike="noStrike" dirty="0">
                          <a:effectLst/>
                        </a:rPr>
                        <a:t>Kadın</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18721</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44803</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tr-TR" sz="1200" b="1" i="0" u="none" strike="noStrike" dirty="0">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tr-TR" sz="1200" b="1" i="0" u="none" strike="noStrike" dirty="0">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endParaRPr lang="tr-TR" sz="1200" b="0" i="0" u="none" strike="noStrike">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435701">
                <a:tc gridSpan="3">
                  <a:txBody>
                    <a:bodyPr/>
                    <a:lstStyle/>
                    <a:p>
                      <a:pPr algn="l" fontAlgn="ctr"/>
                      <a:r>
                        <a:rPr lang="tr-TR" sz="1200" b="1" u="none" strike="noStrike" dirty="0">
                          <a:effectLst/>
                        </a:rPr>
                        <a:t>Okuma yazma bilen </a:t>
                      </a:r>
                      <a:r>
                        <a:rPr lang="tr-TR" sz="1200" b="1" u="none" strike="noStrike" dirty="0" smtClean="0">
                          <a:effectLst/>
                        </a:rPr>
                        <a:t>fakat</a:t>
                      </a:r>
                      <a:r>
                        <a:rPr lang="tr-TR" sz="1200" b="1" u="none" strike="noStrike" baseline="0" dirty="0" smtClean="0">
                          <a:effectLst/>
                        </a:rPr>
                        <a:t> </a:t>
                      </a:r>
                      <a:r>
                        <a:rPr lang="tr-TR" sz="1200" b="1" u="none" strike="noStrike" dirty="0" smtClean="0">
                          <a:effectLst/>
                        </a:rPr>
                        <a:t>okul </a:t>
                      </a:r>
                      <a:r>
                        <a:rPr lang="tr-TR" sz="1200" b="1" u="none" strike="noStrike" dirty="0">
                          <a:effectLst/>
                        </a:rPr>
                        <a:t>bitirmeyen</a:t>
                      </a:r>
                      <a:endParaRPr lang="tr-TR" sz="1200" b="1" i="0" u="none" strike="noStrike" dirty="0">
                        <a:solidFill>
                          <a:srgbClr val="FFFFFF"/>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hMerge="1">
                  <a:txBody>
                    <a:bodyPr/>
                    <a:lstStyle/>
                    <a:p>
                      <a:endParaRPr lang="tr-TR"/>
                    </a:p>
                  </a:txBody>
                  <a:tcPr/>
                </a:tc>
                <a:tc hMerge="1">
                  <a:txBody>
                    <a:bodyPr/>
                    <a:lstStyle/>
                    <a:p>
                      <a:endParaRPr lang="tr-TR"/>
                    </a:p>
                  </a:txBody>
                  <a:tcPr/>
                </a:tc>
                <a:tc>
                  <a:txBody>
                    <a:bodyPr/>
                    <a:lstStyle/>
                    <a:p>
                      <a:pPr algn="l" fontAlgn="b"/>
                      <a:r>
                        <a:rPr lang="tr-TR" sz="1200" u="none" strike="noStrike" dirty="0">
                          <a:effectLst/>
                        </a:rPr>
                        <a:t>Toplam</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64196</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40834</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l" fontAlgn="ctr"/>
                      <a:r>
                        <a:rPr lang="tr-TR" sz="1200" b="1" u="none" strike="noStrike" dirty="0">
                          <a:effectLst/>
                        </a:rPr>
                        <a:t>Yüksekokul veya fakülte</a:t>
                      </a:r>
                      <a:endParaRPr lang="tr-TR" sz="1200" b="1" i="0" u="none" strike="noStrike" dirty="0">
                        <a:solidFill>
                          <a:srgbClr val="FFFFFF"/>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tr-TR"/>
                    </a:p>
                  </a:txBody>
                  <a:tcPr/>
                </a:tc>
                <a:tc hMerge="1">
                  <a:txBody>
                    <a:bodyPr/>
                    <a:lstStyle/>
                    <a:p>
                      <a:endParaRPr lang="tr-TR"/>
                    </a:p>
                  </a:txBody>
                  <a:tcPr/>
                </a:tc>
                <a:tc>
                  <a:txBody>
                    <a:bodyPr/>
                    <a:lstStyle/>
                    <a:p>
                      <a:pPr algn="l" fontAlgn="b"/>
                      <a:r>
                        <a:rPr lang="tr-TR" sz="1200" u="none" strike="noStrike" dirty="0">
                          <a:effectLst/>
                        </a:rPr>
                        <a:t>Toplam</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11880</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a:effectLst/>
                        </a:rPr>
                        <a:t>62852</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tr-TR" sz="1200" b="1"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DF7F"/>
                    </a:solidFill>
                  </a:tcPr>
                </a:tc>
                <a:tc>
                  <a:txBody>
                    <a:bodyPr/>
                    <a:lstStyle/>
                    <a:p>
                      <a:pPr algn="l" fontAlgn="b"/>
                      <a:r>
                        <a:rPr lang="tr-TR" sz="1200" u="none" strike="noStrike" dirty="0">
                          <a:effectLst/>
                        </a:rPr>
                        <a:t>Erkek</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a:effectLst/>
                        </a:rPr>
                        <a:t>27733</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10753</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tr-TR" sz="1200" b="1"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
                      <a:r>
                        <a:rPr lang="tr-TR" sz="1200" u="none" strike="noStrike" dirty="0">
                          <a:effectLst/>
                        </a:rPr>
                        <a:t>Erkek</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8538</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a:effectLst/>
                        </a:rPr>
                        <a:t>38098</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endParaRPr lang="tr-TR" sz="1200" b="1" i="0" u="none" strike="noStrike" dirty="0">
                        <a:solidFill>
                          <a:srgbClr val="000000"/>
                        </a:solidFill>
                        <a:effectLst/>
                        <a:latin typeface="Calibri"/>
                      </a:endParaRPr>
                    </a:p>
                  </a:txBody>
                  <a:tcPr marL="7620" marR="7620" marT="7620" marB="0" anchor="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solidFill>
                      <a:srgbClr val="FFDF7F"/>
                    </a:solidFill>
                  </a:tcPr>
                </a:tc>
                <a:tc>
                  <a:txBody>
                    <a:bodyPr/>
                    <a:lstStyle/>
                    <a:p>
                      <a:pPr algn="l" fontAlgn="b"/>
                      <a:r>
                        <a:rPr lang="tr-TR" sz="1200" u="none" strike="noStrike" dirty="0">
                          <a:effectLst/>
                        </a:rPr>
                        <a:t>Kadın</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36463</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30081</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endParaRPr lang="tr-TR" sz="1200" b="1" i="0" u="none" strike="noStrike" dirty="0">
                        <a:solidFill>
                          <a:srgbClr val="000000"/>
                        </a:solidFill>
                        <a:effectLst/>
                        <a:latin typeface="Calibri"/>
                      </a:endParaRPr>
                    </a:p>
                  </a:txBody>
                  <a:tcPr marL="7620" marR="7620" marT="7620" marB="0" anchor="b">
                    <a:solidFill>
                      <a:schemeClr val="accent6">
                        <a:lumMod val="20000"/>
                        <a:lumOff val="80000"/>
                      </a:schemeClr>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l" fontAlgn="b"/>
                      <a:r>
                        <a:rPr lang="tr-TR" sz="1200" u="none" strike="noStrike" dirty="0">
                          <a:effectLst/>
                        </a:rPr>
                        <a:t>Kadın</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3342</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24754</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tr-TR" sz="1200" b="1" i="0" u="none" strike="noStrike" dirty="0">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tr-TR" sz="1200" b="1" i="0" u="none" strike="noStrike" dirty="0">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46681">
                <a:tc gridSpan="3">
                  <a:txBody>
                    <a:bodyPr/>
                    <a:lstStyle/>
                    <a:p>
                      <a:pPr algn="l" fontAlgn="ctr"/>
                      <a:r>
                        <a:rPr lang="tr-TR" sz="1200" b="1" u="none" strike="noStrike" dirty="0">
                          <a:effectLst/>
                        </a:rPr>
                        <a:t>İlkokul</a:t>
                      </a:r>
                      <a:endParaRPr lang="tr-TR" sz="1200" b="1" i="0" u="none" strike="noStrike" dirty="0">
                        <a:solidFill>
                          <a:srgbClr val="FFFFFF"/>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hMerge="1">
                  <a:txBody>
                    <a:bodyPr/>
                    <a:lstStyle/>
                    <a:p>
                      <a:endParaRPr lang="tr-TR"/>
                    </a:p>
                  </a:txBody>
                  <a:tcPr/>
                </a:tc>
                <a:tc hMerge="1">
                  <a:txBody>
                    <a:bodyPr/>
                    <a:lstStyle/>
                    <a:p>
                      <a:endParaRPr lang="tr-TR"/>
                    </a:p>
                  </a:txBody>
                  <a:tcPr/>
                </a:tc>
                <a:tc>
                  <a:txBody>
                    <a:bodyPr/>
                    <a:lstStyle/>
                    <a:p>
                      <a:pPr algn="l" fontAlgn="b"/>
                      <a:r>
                        <a:rPr lang="tr-TR" sz="1200" u="none" strike="noStrike" dirty="0">
                          <a:effectLst/>
                        </a:rPr>
                        <a:t>Toplam</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92916</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74067</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l" fontAlgn="ctr"/>
                      <a:r>
                        <a:rPr lang="tr-TR" sz="1200" b="1" u="none" strike="noStrike" dirty="0">
                          <a:effectLst/>
                        </a:rPr>
                        <a:t>Yüksek lisans (5 veya 6 </a:t>
                      </a:r>
                      <a:r>
                        <a:rPr lang="tr-TR" sz="1200" b="1" u="none" strike="noStrike" dirty="0" smtClean="0">
                          <a:effectLst/>
                        </a:rPr>
                        <a:t>yıllık</a:t>
                      </a:r>
                      <a:r>
                        <a:rPr lang="tr-TR" sz="1200" b="1" u="none" strike="noStrike" baseline="0" dirty="0" smtClean="0">
                          <a:effectLst/>
                        </a:rPr>
                        <a:t> </a:t>
                      </a:r>
                      <a:r>
                        <a:rPr lang="tr-TR" sz="1200" b="1" u="none" strike="noStrike" dirty="0" smtClean="0">
                          <a:effectLst/>
                        </a:rPr>
                        <a:t>fakülteler </a:t>
                      </a:r>
                      <a:r>
                        <a:rPr lang="tr-TR" sz="1200" b="1" u="none" strike="noStrike" dirty="0">
                          <a:effectLst/>
                        </a:rPr>
                        <a:t>dahil)                                                                                                                                                                                                </a:t>
                      </a:r>
                      <a:endParaRPr lang="tr-TR" sz="1200" b="1" i="0" u="none" strike="noStrike" dirty="0">
                        <a:solidFill>
                          <a:srgbClr val="FFFFFF"/>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tr-TR"/>
                    </a:p>
                  </a:txBody>
                  <a:tcPr/>
                </a:tc>
                <a:tc hMerge="1">
                  <a:txBody>
                    <a:bodyPr/>
                    <a:lstStyle/>
                    <a:p>
                      <a:endParaRPr lang="tr-TR"/>
                    </a:p>
                  </a:txBody>
                  <a:tcPr/>
                </a:tc>
                <a:tc>
                  <a:txBody>
                    <a:bodyPr/>
                    <a:lstStyle/>
                    <a:p>
                      <a:pPr algn="l" fontAlgn="b"/>
                      <a:r>
                        <a:rPr lang="tr-TR" sz="1200" u="none" strike="noStrike" dirty="0">
                          <a:effectLst/>
                        </a:rPr>
                        <a:t>Toplam</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748</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4497</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tr-TR" sz="1200" b="1"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DF7F"/>
                    </a:solidFill>
                  </a:tcPr>
                </a:tc>
                <a:tc>
                  <a:txBody>
                    <a:bodyPr/>
                    <a:lstStyle/>
                    <a:p>
                      <a:pPr algn="l" fontAlgn="b"/>
                      <a:r>
                        <a:rPr lang="tr-TR" sz="1200" u="none" strike="noStrike" dirty="0">
                          <a:effectLst/>
                        </a:rPr>
                        <a:t>Erkek</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55157</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33925</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tr-TR" sz="1200" b="1"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
                      <a:r>
                        <a:rPr lang="tr-TR" sz="1200" u="none" strike="noStrike" dirty="0">
                          <a:effectLst/>
                        </a:rPr>
                        <a:t>Erkek</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540</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a:effectLst/>
                        </a:rPr>
                        <a:t>3214</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endParaRPr lang="tr-TR" sz="1200" b="1" i="0" u="none" strike="noStrike" dirty="0">
                        <a:solidFill>
                          <a:srgbClr val="000000"/>
                        </a:solidFill>
                        <a:effectLst/>
                        <a:latin typeface="Calibri"/>
                      </a:endParaRPr>
                    </a:p>
                  </a:txBody>
                  <a:tcPr marL="7620" marR="7620" marT="7620" marB="0" anchor="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solidFill>
                      <a:srgbClr val="FFDF7F"/>
                    </a:solidFill>
                  </a:tcPr>
                </a:tc>
                <a:tc>
                  <a:txBody>
                    <a:bodyPr/>
                    <a:lstStyle/>
                    <a:p>
                      <a:pPr algn="l" fontAlgn="b"/>
                      <a:r>
                        <a:rPr lang="tr-TR" sz="1200" u="none" strike="noStrike" dirty="0">
                          <a:effectLst/>
                        </a:rPr>
                        <a:t>Kadın</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37759</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40142</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endParaRPr lang="tr-TR" sz="1200" b="1" i="0" u="none" strike="noStrike" dirty="0">
                        <a:solidFill>
                          <a:srgbClr val="000000"/>
                        </a:solidFill>
                        <a:effectLst/>
                        <a:latin typeface="Calibri"/>
                      </a:endParaRPr>
                    </a:p>
                  </a:txBody>
                  <a:tcPr marL="7620" marR="7620" marT="7620" marB="0" anchor="b">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l" fontAlgn="b"/>
                      <a:r>
                        <a:rPr lang="tr-TR" sz="1200" u="none" strike="noStrike" dirty="0">
                          <a:effectLst/>
                        </a:rPr>
                        <a:t>Kadın</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208</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1283</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tr-TR" sz="1200" b="1" i="0" u="none" strike="noStrike" dirty="0">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tr-TR" sz="1200" b="1" i="0" u="none" strike="noStrike" dirty="0">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gridSpan="3">
                  <a:txBody>
                    <a:bodyPr/>
                    <a:lstStyle/>
                    <a:p>
                      <a:pPr algn="l" fontAlgn="ctr"/>
                      <a:r>
                        <a:rPr lang="tr-TR" sz="1200" b="1" u="none" strike="noStrike" dirty="0">
                          <a:effectLst/>
                        </a:rPr>
                        <a:t>İlköğretim </a:t>
                      </a:r>
                      <a:endParaRPr lang="tr-TR" sz="1200" b="1" i="0" u="none" strike="noStrike" dirty="0">
                        <a:solidFill>
                          <a:srgbClr val="FFFFFF"/>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hMerge="1">
                  <a:txBody>
                    <a:bodyPr/>
                    <a:lstStyle/>
                    <a:p>
                      <a:endParaRPr lang="tr-TR"/>
                    </a:p>
                  </a:txBody>
                  <a:tcPr/>
                </a:tc>
                <a:tc hMerge="1">
                  <a:txBody>
                    <a:bodyPr/>
                    <a:lstStyle/>
                    <a:p>
                      <a:endParaRPr lang="tr-TR"/>
                    </a:p>
                  </a:txBody>
                  <a:tcPr/>
                </a:tc>
                <a:tc>
                  <a:txBody>
                    <a:bodyPr/>
                    <a:lstStyle/>
                    <a:p>
                      <a:pPr algn="l" fontAlgn="b"/>
                      <a:r>
                        <a:rPr lang="tr-TR" sz="1200" u="none" strike="noStrike" dirty="0">
                          <a:effectLst/>
                        </a:rPr>
                        <a:t>Toplam</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64400</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46116</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l" fontAlgn="ctr"/>
                      <a:r>
                        <a:rPr lang="tr-TR" sz="1200" b="1" u="none" strike="noStrike" dirty="0">
                          <a:effectLst/>
                        </a:rPr>
                        <a:t>Doktora                                                                                                                                                                                                                                     </a:t>
                      </a:r>
                      <a:endParaRPr lang="tr-TR" sz="1200" b="1" i="0" u="none" strike="noStrike" dirty="0">
                        <a:solidFill>
                          <a:srgbClr val="FFFFFF"/>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tr-TR"/>
                    </a:p>
                  </a:txBody>
                  <a:tcPr/>
                </a:tc>
                <a:tc hMerge="1">
                  <a:txBody>
                    <a:bodyPr/>
                    <a:lstStyle/>
                    <a:p>
                      <a:endParaRPr lang="tr-TR"/>
                    </a:p>
                  </a:txBody>
                  <a:tcPr/>
                </a:tc>
                <a:tc>
                  <a:txBody>
                    <a:bodyPr/>
                    <a:lstStyle/>
                    <a:p>
                      <a:pPr algn="l" fontAlgn="b"/>
                      <a:r>
                        <a:rPr lang="tr-TR" sz="1200" u="none" strike="noStrike" dirty="0">
                          <a:effectLst/>
                        </a:rPr>
                        <a:t>Toplam</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99</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430</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tr-TR" sz="1200" b="1"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DF7F"/>
                    </a:solidFill>
                  </a:tcPr>
                </a:tc>
                <a:tc>
                  <a:txBody>
                    <a:bodyPr/>
                    <a:lstStyle/>
                    <a:p>
                      <a:pPr algn="l" fontAlgn="b"/>
                      <a:r>
                        <a:rPr lang="tr-TR" sz="1200" u="none" strike="noStrike" dirty="0">
                          <a:effectLst/>
                        </a:rPr>
                        <a:t>Erkek</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38300</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25345</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tr-TR" sz="1200" b="1"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
                      <a:r>
                        <a:rPr lang="tr-TR" sz="1200" u="none" strike="noStrike" dirty="0">
                          <a:effectLst/>
                        </a:rPr>
                        <a:t>Erkek</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71</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292</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endParaRPr lang="tr-TR" sz="1200" b="1" i="0" u="none" strike="noStrike" dirty="0">
                        <a:solidFill>
                          <a:srgbClr val="000000"/>
                        </a:solidFill>
                        <a:effectLst/>
                        <a:latin typeface="Calibri"/>
                      </a:endParaRPr>
                    </a:p>
                  </a:txBody>
                  <a:tcPr marL="7620" marR="7620" marT="7620" marB="0" anchor="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solidFill>
                      <a:srgbClr val="FFDF7F"/>
                    </a:solidFill>
                  </a:tcPr>
                </a:tc>
                <a:tc>
                  <a:txBody>
                    <a:bodyPr/>
                    <a:lstStyle/>
                    <a:p>
                      <a:pPr algn="l" fontAlgn="b"/>
                      <a:r>
                        <a:rPr lang="tr-TR" sz="1200" u="none" strike="noStrike" dirty="0">
                          <a:effectLst/>
                        </a:rPr>
                        <a:t>Kadın</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26100</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20771</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endParaRPr lang="tr-TR" sz="1200" b="1" i="0" u="none" strike="noStrike" dirty="0">
                        <a:solidFill>
                          <a:srgbClr val="000000"/>
                        </a:solidFill>
                        <a:effectLst/>
                        <a:latin typeface="Calibri"/>
                      </a:endParaRPr>
                    </a:p>
                  </a:txBody>
                  <a:tcPr marL="7620" marR="7620" marT="7620" marB="0" anchor="b">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l" fontAlgn="b"/>
                      <a:r>
                        <a:rPr lang="tr-TR" sz="1200" u="none" strike="noStrike" dirty="0">
                          <a:effectLst/>
                        </a:rPr>
                        <a:t>Kadın</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28</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138</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1"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tr-TR" sz="1200" b="1" i="0" u="none" strike="noStrike" dirty="0">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tr-TR" sz="1200" b="1" i="0" u="none" strike="noStrike" dirty="0">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endParaRPr lang="tr-TR" sz="1200" b="0" i="0" u="none" strike="noStrike" dirty="0">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46681">
                <a:tc gridSpan="3">
                  <a:txBody>
                    <a:bodyPr/>
                    <a:lstStyle/>
                    <a:p>
                      <a:pPr algn="l" fontAlgn="ctr"/>
                      <a:r>
                        <a:rPr lang="tr-TR" sz="1200" b="1" u="none" strike="noStrike" dirty="0">
                          <a:effectLst/>
                        </a:rPr>
                        <a:t>Ortaokul ve dengi</a:t>
                      </a:r>
                      <a:br>
                        <a:rPr lang="tr-TR" sz="1200" b="1" u="none" strike="noStrike" dirty="0">
                          <a:effectLst/>
                        </a:rPr>
                      </a:br>
                      <a:r>
                        <a:rPr lang="tr-TR" sz="1200" b="1" u="none" strike="noStrike" dirty="0">
                          <a:effectLst/>
                        </a:rPr>
                        <a:t>meslek okulu</a:t>
                      </a:r>
                      <a:endParaRPr lang="tr-TR" sz="1200" b="1" i="0" u="none" strike="noStrike" dirty="0">
                        <a:solidFill>
                          <a:srgbClr val="FFFFFF"/>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hMerge="1">
                  <a:txBody>
                    <a:bodyPr/>
                    <a:lstStyle/>
                    <a:p>
                      <a:endParaRPr lang="tr-TR"/>
                    </a:p>
                  </a:txBody>
                  <a:tcPr/>
                </a:tc>
                <a:tc hMerge="1">
                  <a:txBody>
                    <a:bodyPr/>
                    <a:lstStyle/>
                    <a:p>
                      <a:endParaRPr lang="tr-TR"/>
                    </a:p>
                  </a:txBody>
                  <a:tcPr/>
                </a:tc>
                <a:tc>
                  <a:txBody>
                    <a:bodyPr/>
                    <a:lstStyle/>
                    <a:p>
                      <a:pPr algn="l" fontAlgn="b"/>
                      <a:r>
                        <a:rPr lang="tr-TR" sz="1200" u="none" strike="noStrike" dirty="0">
                          <a:effectLst/>
                        </a:rPr>
                        <a:t>Toplam</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a:effectLst/>
                        </a:rPr>
                        <a:t>12050</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149105</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l" fontAlgn="ctr"/>
                      <a:r>
                        <a:rPr lang="tr-TR" sz="1200" b="1" u="none" strike="noStrike" dirty="0">
                          <a:effectLst/>
                        </a:rPr>
                        <a:t>Bilinmeyen                                                                                                                                                                                                                               </a:t>
                      </a:r>
                      <a:endParaRPr lang="tr-TR" sz="1200" b="1" i="0" u="none" strike="noStrike" dirty="0">
                        <a:solidFill>
                          <a:srgbClr val="FFFFFF"/>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tr-TR"/>
                    </a:p>
                  </a:txBody>
                  <a:tcPr/>
                </a:tc>
                <a:tc hMerge="1">
                  <a:txBody>
                    <a:bodyPr/>
                    <a:lstStyle/>
                    <a:p>
                      <a:endParaRPr lang="tr-TR"/>
                    </a:p>
                  </a:txBody>
                  <a:tcPr/>
                </a:tc>
                <a:tc>
                  <a:txBody>
                    <a:bodyPr/>
                    <a:lstStyle/>
                    <a:p>
                      <a:pPr algn="l" fontAlgn="b"/>
                      <a:r>
                        <a:rPr lang="tr-TR" sz="1200" u="none" strike="noStrike" dirty="0">
                          <a:effectLst/>
                        </a:rPr>
                        <a:t>Toplam</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a:effectLst/>
                        </a:rPr>
                        <a:t>42596</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8730</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tr-TR" sz="1200" b="0" i="0" u="none" strike="noStrike">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DF7F"/>
                    </a:solidFill>
                  </a:tcPr>
                </a:tc>
                <a:tc>
                  <a:txBody>
                    <a:bodyPr/>
                    <a:lstStyle/>
                    <a:p>
                      <a:pPr algn="l" fontAlgn="b"/>
                      <a:r>
                        <a:rPr lang="tr-TR" sz="1200" u="none" strike="noStrike" dirty="0">
                          <a:effectLst/>
                        </a:rPr>
                        <a:t>Erkek</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8382</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82794</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tr-TR" sz="1200" b="0" i="0" u="none" strike="noStrike">
                        <a:solidFill>
                          <a:srgbClr val="000000"/>
                        </a:solidFill>
                        <a:effectLst/>
                        <a:latin typeface="Calibri"/>
                      </a:endParaRPr>
                    </a:p>
                  </a:txBody>
                  <a:tcPr marL="7620" marR="7620" marT="7620" marB="0" anchor="b">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l" fontAlgn="b"/>
                      <a:r>
                        <a:rPr lang="tr-TR" sz="1200" u="none" strike="noStrike" dirty="0">
                          <a:effectLst/>
                        </a:rPr>
                        <a:t>Erkek</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21071</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3667</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176878">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tr-TR" sz="1200" b="0" i="0" u="none" strike="noStrike">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DF7F"/>
                    </a:solidFill>
                  </a:tcPr>
                </a:tc>
                <a:tc>
                  <a:txBody>
                    <a:bodyPr/>
                    <a:lstStyle/>
                    <a:p>
                      <a:pPr algn="l" fontAlgn="b"/>
                      <a:r>
                        <a:rPr lang="tr-TR" sz="1200" u="none" strike="noStrike" dirty="0">
                          <a:effectLst/>
                        </a:rPr>
                        <a:t>Kadın</a:t>
                      </a:r>
                      <a:endParaRPr lang="tr-TR" sz="1200" b="0" i="0" u="none" strike="noStrike" dirty="0">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3668</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b"/>
                      <a:r>
                        <a:rPr lang="tr-TR" sz="1200" u="none" strike="noStrike" dirty="0">
                          <a:effectLst/>
                        </a:rPr>
                        <a:t>66311</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l" fontAlgn="b"/>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tr-TR" sz="1200" b="0" i="0" u="none" strike="noStrike">
                        <a:solidFill>
                          <a:srgbClr val="000000"/>
                        </a:solidFill>
                        <a:effectLst/>
                        <a:latin typeface="Calibri"/>
                      </a:endParaRPr>
                    </a:p>
                  </a:txBody>
                  <a:tcPr marL="7620" marR="7620" marT="7620" marB="0" anchor="b">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tr-TR" sz="1200" b="0" i="0" u="none" strike="noStrike">
                        <a:solidFill>
                          <a:srgbClr val="000000"/>
                        </a:solidFill>
                        <a:effectLst/>
                        <a:latin typeface="Calibri"/>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r>
                        <a:rPr lang="tr-TR" sz="1200" u="none" strike="noStrike">
                          <a:effectLst/>
                        </a:rPr>
                        <a:t>Kadın</a:t>
                      </a:r>
                      <a:endParaRPr lang="tr-TR" sz="1200" b="0" i="0" u="none" strike="noStrike">
                        <a:solidFill>
                          <a:srgbClr val="FFFFFF"/>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a:effectLst/>
                        </a:rPr>
                        <a:t>21525</a:t>
                      </a:r>
                      <a:endParaRPr lang="tr-TR" sz="1200" b="0" i="0" u="none" strike="noStrike">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tr-TR" sz="1200" u="none" strike="noStrike" dirty="0">
                          <a:effectLst/>
                        </a:rPr>
                        <a:t>5063</a:t>
                      </a:r>
                      <a:endParaRPr lang="tr-TR" sz="12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spTree>
    <p:extLst>
      <p:ext uri="{BB962C8B-B14F-4D97-AF65-F5344CB8AC3E}">
        <p14:creationId xmlns:p14="http://schemas.microsoft.com/office/powerpoint/2010/main" val="2083677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Nesne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588" name="think-cell Slide" r:id="rId5" imgW="444" imgH="446" progId="TCLayout.ActiveDocument.1">
                  <p:embed/>
                </p:oleObj>
              </mc:Choice>
              <mc:Fallback>
                <p:oleObj name="think-cell Slide" r:id="rId5" imgW="444" imgH="44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İçerik Yer Tutucusu 2"/>
          <p:cNvSpPr txBox="1">
            <a:spLocks/>
          </p:cNvSpPr>
          <p:nvPr/>
        </p:nvSpPr>
        <p:spPr bwMode="auto">
          <a:xfrm>
            <a:off x="1009321" y="4091421"/>
            <a:ext cx="7655708" cy="13331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j-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j-lt"/>
                <a:cs typeface="+mn-cs"/>
              </a:defRPr>
            </a:lvl2pPr>
            <a:lvl3pPr marL="1143000" indent="-228600" algn="l" rtl="0" eaLnBrk="0" fontAlgn="base" hangingPunct="0">
              <a:spcBef>
                <a:spcPct val="20000"/>
              </a:spcBef>
              <a:spcAft>
                <a:spcPct val="0"/>
              </a:spcAft>
              <a:buChar char="•"/>
              <a:defRPr sz="2400">
                <a:solidFill>
                  <a:schemeClr val="tx1"/>
                </a:solidFill>
                <a:latin typeface="+mj-lt"/>
                <a:cs typeface="+mn-cs"/>
              </a:defRPr>
            </a:lvl3pPr>
            <a:lvl4pPr marL="1600200" indent="-228600" algn="l" rtl="0" eaLnBrk="0" fontAlgn="base" hangingPunct="0">
              <a:spcBef>
                <a:spcPct val="20000"/>
              </a:spcBef>
              <a:spcAft>
                <a:spcPct val="0"/>
              </a:spcAft>
              <a:buChar char="–"/>
              <a:defRPr sz="2000">
                <a:solidFill>
                  <a:schemeClr val="tx1"/>
                </a:solidFill>
                <a:latin typeface="+mj-lt"/>
                <a:cs typeface="+mn-cs"/>
              </a:defRPr>
            </a:lvl4pPr>
            <a:lvl5pPr marL="2057400" indent="-228600" algn="l" rtl="0" eaLnBrk="0" fontAlgn="base" hangingPunct="0">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buNone/>
              <a:defRPr/>
            </a:pPr>
            <a:r>
              <a:rPr lang="tr-TR" sz="1600" dirty="0"/>
              <a:t>Bu sunum, TOBB ve TEPAV ortaklığında yürütülen Akademik Danışmanlar Projesi </a:t>
            </a:r>
            <a:r>
              <a:rPr lang="tr-TR" sz="1600" dirty="0" smtClean="0"/>
              <a:t>kapsamında, söz konusu kurumlarca sağlanan verilerden faydalanılarak </a:t>
            </a:r>
            <a:r>
              <a:rPr lang="tr-TR" sz="1600" b="1" dirty="0" smtClean="0"/>
              <a:t>Mardin </a:t>
            </a:r>
            <a:r>
              <a:rPr lang="tr-TR" sz="1600" b="1" dirty="0"/>
              <a:t>Akademik Danışmanı </a:t>
            </a:r>
            <a:r>
              <a:rPr lang="tr-TR" sz="1600" b="1" dirty="0" smtClean="0"/>
              <a:t>Doç. </a:t>
            </a:r>
            <a:r>
              <a:rPr lang="tr-TR" sz="1600" b="1" dirty="0"/>
              <a:t>Dr. </a:t>
            </a:r>
            <a:r>
              <a:rPr lang="tr-TR" sz="1600" b="1" dirty="0" smtClean="0"/>
              <a:t>Mehmet Behzat Ekinci</a:t>
            </a:r>
            <a:r>
              <a:rPr lang="tr-TR" sz="1600" dirty="0" smtClean="0"/>
              <a:t>‘nin katkılarıyla </a:t>
            </a:r>
            <a:r>
              <a:rPr lang="tr-TR" sz="1600" dirty="0"/>
              <a:t>hazırlanmıştır. </a:t>
            </a:r>
            <a:r>
              <a:rPr lang="tr-TR" sz="1600" dirty="0" smtClean="0"/>
              <a:t>İçerik, Akademik Danışmanın sorumluluğunda </a:t>
            </a:r>
            <a:r>
              <a:rPr lang="tr-TR" sz="1600" dirty="0"/>
              <a:t>olup </a:t>
            </a:r>
            <a:r>
              <a:rPr lang="tr-TR" sz="1600" dirty="0" smtClean="0"/>
              <a:t>TOBB’un </a:t>
            </a:r>
            <a:r>
              <a:rPr lang="tr-TR" sz="1600" dirty="0"/>
              <a:t>ve </a:t>
            </a:r>
            <a:r>
              <a:rPr lang="tr-TR" sz="1600" dirty="0" err="1"/>
              <a:t>TEPAV’ın</a:t>
            </a:r>
            <a:r>
              <a:rPr lang="tr-TR" sz="1600" dirty="0"/>
              <a:t> görüşlerini yansıtmak zorunda değildir.</a:t>
            </a:r>
          </a:p>
          <a:p>
            <a:pPr marL="0" lvl="0" indent="0" algn="just">
              <a:buNone/>
              <a:defRPr/>
            </a:pPr>
            <a:endParaRPr kumimoji="0" lang="tr-TR" sz="1600" b="0" i="0" u="none" strike="noStrike" kern="0" cap="none" spc="0" normalizeH="0" baseline="0" noProof="0" dirty="0" smtClean="0">
              <a:ln>
                <a:noFill/>
              </a:ln>
              <a:solidFill>
                <a:srgbClr val="000000"/>
              </a:solidFill>
              <a:effectLst/>
              <a:uLnTx/>
              <a:uFillTx/>
              <a:latin typeface="Tahoma"/>
              <a:cs typeface="Arial"/>
            </a:endParaRPr>
          </a:p>
        </p:txBody>
      </p:sp>
      <p:sp>
        <p:nvSpPr>
          <p:cNvPr id="15" name="Dikdörtgen 14"/>
          <p:cNvSpPr/>
          <p:nvPr/>
        </p:nvSpPr>
        <p:spPr bwMode="auto">
          <a:xfrm>
            <a:off x="0" y="0"/>
            <a:ext cx="9144000" cy="10001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4000" b="1" i="0" u="none" strike="noStrike" cap="none" normalizeH="0" baseline="0" smtClean="0">
              <a:ln>
                <a:noFill/>
              </a:ln>
              <a:solidFill>
                <a:schemeClr val="tx1"/>
              </a:solidFill>
              <a:effectLst/>
              <a:latin typeface="Arial" charset="0"/>
              <a:cs typeface="Arial" charset="0"/>
            </a:endParaRPr>
          </a:p>
        </p:txBody>
      </p:sp>
      <p:sp>
        <p:nvSpPr>
          <p:cNvPr id="13" name="Dikdörtgen 12"/>
          <p:cNvSpPr/>
          <p:nvPr/>
        </p:nvSpPr>
        <p:spPr>
          <a:xfrm>
            <a:off x="343394" y="0"/>
            <a:ext cx="193964" cy="68580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575952" y="0"/>
            <a:ext cx="193964" cy="68580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15"/>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3844956" y="463044"/>
            <a:ext cx="1792059" cy="763284"/>
          </a:xfrm>
          <a:prstGeom prst="rect">
            <a:avLst/>
          </a:prstGeom>
          <a:solidFill>
            <a:schemeClr val="bg1">
              <a:alpha val="95000"/>
            </a:schemeClr>
          </a:solidFill>
        </p:spPr>
      </p:pic>
      <p:pic>
        <p:nvPicPr>
          <p:cNvPr id="17" name="Resim 16"/>
          <p:cNvPicPr>
            <a:picLocks noChangeAspect="1"/>
          </p:cNvPicPr>
          <p:nvPr/>
        </p:nvPicPr>
        <p:blipFill rotWithShape="1">
          <a:blip r:embed="rId9" cstate="print">
            <a:extLst>
              <a:ext uri="{28A0092B-C50C-407E-A947-70E740481C1C}">
                <a14:useLocalDpi xmlns:a14="http://schemas.microsoft.com/office/drawing/2010/main" val="0"/>
              </a:ext>
            </a:extLst>
          </a:blip>
          <a:srcRect t="61290" r="67302" b="8237"/>
          <a:stretch/>
        </p:blipFill>
        <p:spPr>
          <a:xfrm>
            <a:off x="7044034" y="463044"/>
            <a:ext cx="1620995" cy="763284"/>
          </a:xfrm>
          <a:prstGeom prst="rect">
            <a:avLst/>
          </a:prstGeom>
        </p:spPr>
      </p:pic>
      <p:pic>
        <p:nvPicPr>
          <p:cNvPr id="18" name="Resim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0171" y="449294"/>
            <a:ext cx="775563" cy="775563"/>
          </a:xfrm>
          <a:prstGeom prst="rect">
            <a:avLst/>
          </a:prstGeom>
        </p:spPr>
      </p:pic>
      <p:sp>
        <p:nvSpPr>
          <p:cNvPr id="12" name="Dikdörtgen 11"/>
          <p:cNvSpPr/>
          <p:nvPr/>
        </p:nvSpPr>
        <p:spPr>
          <a:xfrm>
            <a:off x="3685856" y="388116"/>
            <a:ext cx="5244191" cy="1092591"/>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Picture 273" descr="Açıklama: D:\Documents\ACADEMIC_consultancy.14.5.19\A) FORMS_DOCS etc\LOGOs of chambourses\ktb_logo_new.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33240" y="5916306"/>
            <a:ext cx="540458" cy="4764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70" descr="Açıklama: D:\Documents\ACADEMIC_consultancy.14.5.19\A) FORMS_DOCS etc\LOGOs of chambourses\ktso_logo_new.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61092" y="5886779"/>
            <a:ext cx="425804" cy="56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79" descr="Açıklama: D:\Documents\ACADEMIC_consultancy.14.5.19\A) FORMS_DOCS etc\LOGOs of chambourses\mtso-logo_new.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20764" y="5890877"/>
            <a:ext cx="2004512" cy="5601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78" descr="Açıklama: D:\Documents\ACADEMIC_consultancy.14.5.19\A) FORMS_DOCS etc\LOGOs of chambourses\ntb-logo_new.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07952" y="5872422"/>
            <a:ext cx="564254" cy="56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9" descr="Açıklama: D:\Documents\ACADEMIC_consultancy.14.5.19\A) FORMS_DOCS etc\LOGOs of chambourses\ntso_log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54531" y="5944244"/>
            <a:ext cx="469556" cy="46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2727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dirty="0" smtClean="0"/>
              <a:t>Mardin’de  hastane </a:t>
            </a:r>
            <a:r>
              <a:rPr lang="tr-TR" sz="2400" dirty="0"/>
              <a:t>yatak sayısı artış </a:t>
            </a:r>
            <a:r>
              <a:rPr lang="tr-TR" sz="2400" dirty="0" smtClean="0"/>
              <a:t>eğilimde.</a:t>
            </a:r>
            <a:r>
              <a:rPr lang="tr-TR" sz="3600" dirty="0"/>
              <a:t/>
            </a:r>
            <a:br>
              <a:rPr lang="tr-TR" sz="3600" dirty="0"/>
            </a:br>
            <a:r>
              <a:rPr lang="tr-TR" sz="2000" b="0" dirty="0" smtClean="0"/>
              <a:t>Mardin’de 2018’de yatak sayısı TR toplamının %0.62’si seviyesinde.</a:t>
            </a:r>
            <a:r>
              <a:rPr lang="tr-TR" sz="2000" b="0" dirty="0"/>
              <a:t/>
            </a:r>
            <a:br>
              <a:rPr lang="tr-TR" sz="2000" b="0" dirty="0"/>
            </a:br>
            <a:r>
              <a:rPr lang="tr-TR" sz="2000" b="0" dirty="0"/>
              <a:t>B</a:t>
            </a:r>
            <a:r>
              <a:rPr lang="tr-TR" sz="2000" b="0" dirty="0" smtClean="0"/>
              <a:t>in </a:t>
            </a:r>
            <a:r>
              <a:rPr lang="tr-TR" sz="2000" b="0" dirty="0"/>
              <a:t>kişi başına düşen hekim sayısı </a:t>
            </a:r>
            <a:r>
              <a:rPr lang="tr-TR" sz="2000" b="0" dirty="0" smtClean="0"/>
              <a:t>ise TR ortalamasının yarısı civarında.</a:t>
            </a:r>
            <a:endParaRPr lang="tr-TR" sz="200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20</a:t>
            </a:fld>
            <a:endParaRPr lang="en-GB" dirty="0"/>
          </a:p>
        </p:txBody>
      </p:sp>
      <p:sp>
        <p:nvSpPr>
          <p:cNvPr id="5" name="Metin kutusu 4"/>
          <p:cNvSpPr txBox="1"/>
          <p:nvPr/>
        </p:nvSpPr>
        <p:spPr>
          <a:xfrm>
            <a:off x="305865" y="1866669"/>
            <a:ext cx="3988343" cy="307777"/>
          </a:xfrm>
          <a:prstGeom prst="rect">
            <a:avLst/>
          </a:prstGeom>
          <a:solidFill>
            <a:srgbClr val="002060"/>
          </a:solidFill>
        </p:spPr>
        <p:txBody>
          <a:bodyPr wrap="square" rtlCol="0">
            <a:spAutoFit/>
          </a:bodyPr>
          <a:lstStyle/>
          <a:p>
            <a:pPr algn="ctr">
              <a:defRPr/>
            </a:pPr>
            <a:r>
              <a:rPr lang="tr-TR" sz="1400" b="1" dirty="0" smtClean="0">
                <a:solidFill>
                  <a:srgbClr val="FFFFFF"/>
                </a:solidFill>
                <a:ea typeface="Tahoma" panose="020B0604030504040204" pitchFamily="34" charset="0"/>
                <a:cs typeface="Tahoma" panose="020B0604030504040204" pitchFamily="34" charset="0"/>
              </a:rPr>
              <a:t>Hastane </a:t>
            </a:r>
            <a:r>
              <a:rPr lang="tr-TR" sz="1400" b="1" dirty="0">
                <a:solidFill>
                  <a:srgbClr val="FFFFFF"/>
                </a:solidFill>
                <a:ea typeface="Tahoma" panose="020B0604030504040204" pitchFamily="34" charset="0"/>
                <a:cs typeface="Tahoma" panose="020B0604030504040204" pitchFamily="34" charset="0"/>
              </a:rPr>
              <a:t>yatak </a:t>
            </a:r>
            <a:r>
              <a:rPr lang="tr-TR" sz="1400" b="1" dirty="0" smtClean="0">
                <a:solidFill>
                  <a:srgbClr val="FFFFFF"/>
                </a:solidFill>
                <a:ea typeface="Tahoma" panose="020B0604030504040204" pitchFamily="34" charset="0"/>
                <a:cs typeface="Tahoma" panose="020B0604030504040204" pitchFamily="34" charset="0"/>
              </a:rPr>
              <a:t>sayısı, 2002-18</a:t>
            </a:r>
            <a:r>
              <a:rPr lang="tr-TR" sz="1400" b="1" dirty="0">
                <a:solidFill>
                  <a:srgbClr val="FFFFFF"/>
                </a:solidFill>
                <a:ea typeface="Tahoma" panose="020B0604030504040204" pitchFamily="34" charset="0"/>
                <a:cs typeface="Tahoma" panose="020B0604030504040204" pitchFamily="34" charset="0"/>
              </a:rPr>
              <a:t> </a:t>
            </a:r>
            <a:endParaRPr lang="tr-TR" sz="1400" b="1" dirty="0" smtClean="0">
              <a:solidFill>
                <a:srgbClr val="FFFFFF"/>
              </a:solidFill>
              <a:ea typeface="Tahoma" panose="020B0604030504040204" pitchFamily="34" charset="0"/>
              <a:cs typeface="Tahoma" panose="020B0604030504040204" pitchFamily="34" charset="0"/>
            </a:endParaRPr>
          </a:p>
        </p:txBody>
      </p:sp>
      <p:sp>
        <p:nvSpPr>
          <p:cNvPr id="6" name="Metin kutusu 5"/>
          <p:cNvSpPr txBox="1"/>
          <p:nvPr/>
        </p:nvSpPr>
        <p:spPr>
          <a:xfrm>
            <a:off x="4896092" y="1866668"/>
            <a:ext cx="3923818" cy="307777"/>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Bin </a:t>
            </a:r>
            <a:r>
              <a:rPr lang="tr-TR" sz="1400" b="1" dirty="0" smtClean="0">
                <a:solidFill>
                  <a:srgbClr val="FFFFFF"/>
                </a:solidFill>
                <a:ea typeface="Tahoma" panose="020B0604030504040204" pitchFamily="34" charset="0"/>
                <a:cs typeface="Tahoma" panose="020B0604030504040204" pitchFamily="34" charset="0"/>
              </a:rPr>
              <a:t>kişiye düşen </a:t>
            </a:r>
            <a:r>
              <a:rPr lang="tr-TR" sz="1400" b="1" dirty="0">
                <a:solidFill>
                  <a:srgbClr val="FFFFFF"/>
                </a:solidFill>
                <a:ea typeface="Tahoma" panose="020B0604030504040204" pitchFamily="34" charset="0"/>
                <a:cs typeface="Tahoma" panose="020B0604030504040204" pitchFamily="34" charset="0"/>
              </a:rPr>
              <a:t>hekim sayısı, </a:t>
            </a:r>
            <a:r>
              <a:rPr lang="tr-TR" sz="1400" b="1" dirty="0" smtClean="0">
                <a:solidFill>
                  <a:srgbClr val="FFFFFF"/>
                </a:solidFill>
                <a:ea typeface="Tahoma" panose="020B0604030504040204" pitchFamily="34" charset="0"/>
                <a:cs typeface="Tahoma" panose="020B0604030504040204" pitchFamily="34" charset="0"/>
              </a:rPr>
              <a:t>2002-18</a:t>
            </a:r>
            <a:r>
              <a:rPr lang="tr-TR" sz="1400" b="1" dirty="0">
                <a:solidFill>
                  <a:srgbClr val="FFFFFF"/>
                </a:solidFill>
                <a:ea typeface="Tahoma" panose="020B0604030504040204" pitchFamily="34" charset="0"/>
                <a:cs typeface="Tahoma" panose="020B0604030504040204" pitchFamily="34" charset="0"/>
              </a:rPr>
              <a:t> </a:t>
            </a:r>
            <a:endParaRPr lang="tr-TR" sz="1400" b="1" dirty="0" smtClean="0">
              <a:solidFill>
                <a:srgbClr val="FFFFFF"/>
              </a:solidFill>
              <a:ea typeface="Tahoma" panose="020B0604030504040204" pitchFamily="34" charset="0"/>
              <a:cs typeface="Tahoma" panose="020B0604030504040204" pitchFamily="34" charset="0"/>
            </a:endParaRPr>
          </a:p>
        </p:txBody>
      </p:sp>
      <p:graphicFrame>
        <p:nvGraphicFramePr>
          <p:cNvPr id="7" name="Grafik 6"/>
          <p:cNvGraphicFramePr>
            <a:graphicFrameLocks/>
          </p:cNvGraphicFramePr>
          <p:nvPr>
            <p:extLst>
              <p:ext uri="{D42A27DB-BD31-4B8C-83A1-F6EECF244321}">
                <p14:modId xmlns:p14="http://schemas.microsoft.com/office/powerpoint/2010/main" val="499372016"/>
              </p:ext>
            </p:extLst>
          </p:nvPr>
        </p:nvGraphicFramePr>
        <p:xfrm>
          <a:off x="305865" y="4433103"/>
          <a:ext cx="4075635" cy="1851949"/>
        </p:xfrm>
        <a:graphic>
          <a:graphicData uri="http://schemas.openxmlformats.org/drawingml/2006/chart">
            <c:chart xmlns:c="http://schemas.openxmlformats.org/drawingml/2006/chart" xmlns:r="http://schemas.openxmlformats.org/officeDocument/2006/relationships" r:id="rId2"/>
          </a:graphicData>
        </a:graphic>
      </p:graphicFrame>
      <p:sp>
        <p:nvSpPr>
          <p:cNvPr id="8" name="Metin kutusu 7"/>
          <p:cNvSpPr txBox="1"/>
          <p:nvPr/>
        </p:nvSpPr>
        <p:spPr>
          <a:xfrm>
            <a:off x="95954" y="6442501"/>
            <a:ext cx="7898635" cy="276999"/>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smtClean="0">
                <a:solidFill>
                  <a:srgbClr val="000000"/>
                </a:solidFill>
                <a:ea typeface="Tahoma" panose="020B0604030504040204" pitchFamily="34" charset="0"/>
                <a:cs typeface="Tahoma" panose="020B0604030504040204" pitchFamily="34" charset="0"/>
              </a:rPr>
              <a:t>TÜİK</a:t>
            </a:r>
            <a:r>
              <a:rPr lang="tr-TR" sz="1200" dirty="0">
                <a:solidFill>
                  <a:srgbClr val="000000"/>
                </a:solidFill>
                <a:ea typeface="Tahoma" panose="020B0604030504040204" pitchFamily="34" charset="0"/>
                <a:cs typeface="Tahoma" panose="020B0604030504040204" pitchFamily="34" charset="0"/>
              </a:rPr>
              <a:t>, Sağlık İstatistikleri, </a:t>
            </a:r>
            <a:r>
              <a:rPr kumimoji="0" lang="tr-TR" altLang="tr-TR" sz="1200" b="0" i="0" u="none" strike="noStrike" kern="1200" cap="none" spc="0" normalizeH="0" baseline="0" noProof="0" dirty="0">
                <a:ln>
                  <a:noFill/>
                </a:ln>
                <a:solidFill>
                  <a:srgbClr val="000000"/>
                </a:solidFill>
                <a:effectLst/>
                <a:uLnTx/>
                <a:uFillTx/>
                <a:latin typeface="Tahoma"/>
                <a:ea typeface="+mn-ea"/>
                <a:cs typeface="Arial"/>
              </a:rPr>
              <a:t>TEPAV </a:t>
            </a:r>
            <a:r>
              <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rPr>
              <a:t>görselleştirmesi</a:t>
            </a:r>
          </a:p>
        </p:txBody>
      </p:sp>
      <p:graphicFrame>
        <p:nvGraphicFramePr>
          <p:cNvPr id="9" name="Grafik 8"/>
          <p:cNvGraphicFramePr>
            <a:graphicFrameLocks/>
          </p:cNvGraphicFramePr>
          <p:nvPr>
            <p:extLst>
              <p:ext uri="{D42A27DB-BD31-4B8C-83A1-F6EECF244321}">
                <p14:modId xmlns:p14="http://schemas.microsoft.com/office/powerpoint/2010/main" val="2250972305"/>
              </p:ext>
            </p:extLst>
          </p:nvPr>
        </p:nvGraphicFramePr>
        <p:xfrm>
          <a:off x="4878729" y="4433104"/>
          <a:ext cx="4035393" cy="1805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fik 9"/>
          <p:cNvGraphicFramePr>
            <a:graphicFrameLocks/>
          </p:cNvGraphicFramePr>
          <p:nvPr>
            <p:extLst>
              <p:ext uri="{D42A27DB-BD31-4B8C-83A1-F6EECF244321}">
                <p14:modId xmlns:p14="http://schemas.microsoft.com/office/powerpoint/2010/main" val="4250771565"/>
              </p:ext>
            </p:extLst>
          </p:nvPr>
        </p:nvGraphicFramePr>
        <p:xfrm>
          <a:off x="4832333" y="2277319"/>
          <a:ext cx="4040527" cy="20516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fik 10"/>
          <p:cNvGraphicFramePr>
            <a:graphicFrameLocks/>
          </p:cNvGraphicFramePr>
          <p:nvPr>
            <p:extLst>
              <p:ext uri="{D42A27DB-BD31-4B8C-83A1-F6EECF244321}">
                <p14:modId xmlns:p14="http://schemas.microsoft.com/office/powerpoint/2010/main" val="1020638046"/>
              </p:ext>
            </p:extLst>
          </p:nvPr>
        </p:nvGraphicFramePr>
        <p:xfrm>
          <a:off x="305865" y="2280213"/>
          <a:ext cx="4075635" cy="21760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72251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000" dirty="0"/>
              <a:t>2020 yılında </a:t>
            </a:r>
            <a:r>
              <a:rPr lang="tr-TR" sz="2000" dirty="0" smtClean="0"/>
              <a:t>Mardin’deki turizm </a:t>
            </a:r>
            <a:r>
              <a:rPr lang="tr-TR" sz="2000" dirty="0"/>
              <a:t>belgeli konaklama tesislerine geliş sayısı </a:t>
            </a:r>
            <a:r>
              <a:rPr lang="tr-TR" sz="2000" dirty="0" smtClean="0"/>
              <a:t>82 </a:t>
            </a:r>
            <a:r>
              <a:rPr lang="tr-TR" sz="2000" dirty="0"/>
              <a:t>bin </a:t>
            </a:r>
            <a:r>
              <a:rPr lang="tr-TR" sz="2000" dirty="0" smtClean="0"/>
              <a:t>oldu.</a:t>
            </a:r>
            <a:r>
              <a:rPr lang="tr-TR" sz="2000" dirty="0"/>
              <a:t/>
            </a:r>
            <a:br>
              <a:rPr lang="tr-TR" sz="2000" dirty="0"/>
            </a:br>
            <a:r>
              <a:rPr lang="tr-TR" sz="2000" b="0" dirty="0"/>
              <a:t>İlçe bazında ise </a:t>
            </a:r>
            <a:r>
              <a:rPr lang="tr-TR" sz="2000" b="0" dirty="0" err="1" smtClean="0"/>
              <a:t>Artuklu</a:t>
            </a:r>
            <a:r>
              <a:rPr lang="tr-TR" sz="2000" b="0" dirty="0" smtClean="0"/>
              <a:t> ve Midyat İlçeleri </a:t>
            </a:r>
            <a:r>
              <a:rPr lang="tr-TR" sz="2000" b="0" dirty="0"/>
              <a:t>ilk </a:t>
            </a:r>
            <a:r>
              <a:rPr lang="tr-TR" sz="2000" b="0" dirty="0" smtClean="0"/>
              <a:t>sıralarda.</a:t>
            </a:r>
            <a:endParaRPr lang="tr-TR" sz="200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21</a:t>
            </a:fld>
            <a:endParaRPr lang="en-GB" dirty="0"/>
          </a:p>
        </p:txBody>
      </p:sp>
      <p:sp>
        <p:nvSpPr>
          <p:cNvPr id="5" name="Dikdörtgen 4"/>
          <p:cNvSpPr/>
          <p:nvPr/>
        </p:nvSpPr>
        <p:spPr>
          <a:xfrm>
            <a:off x="0" y="1660390"/>
            <a:ext cx="9119870" cy="523220"/>
          </a:xfrm>
          <a:prstGeom prst="rect">
            <a:avLst/>
          </a:prstGeom>
          <a:solidFill>
            <a:srgbClr val="002060"/>
          </a:solidFill>
        </p:spPr>
        <p:txBody>
          <a:bodyPr wrap="square">
            <a:spAutoFit/>
          </a:bodyPr>
          <a:lstStyle/>
          <a:p>
            <a:pPr algn="ctr"/>
            <a:r>
              <a:rPr lang="tr-TR"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İlçelere göre turizm işletme belgeli  konaklama tesislerinde tesislere geliş, geceleme,</a:t>
            </a:r>
          </a:p>
          <a:p>
            <a:pPr algn="ctr"/>
            <a:r>
              <a:rPr lang="tr-TR"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ortalama kalış süresi ve doluluk oranlarının dağılımı, 2020</a:t>
            </a:r>
            <a:endParaRPr lang="tr-TR"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o 5"/>
          <p:cNvGraphicFramePr>
            <a:graphicFrameLocks noGrp="1"/>
          </p:cNvGraphicFramePr>
          <p:nvPr>
            <p:extLst>
              <p:ext uri="{D42A27DB-BD31-4B8C-83A1-F6EECF244321}">
                <p14:modId xmlns:p14="http://schemas.microsoft.com/office/powerpoint/2010/main" val="2626421288"/>
              </p:ext>
            </p:extLst>
          </p:nvPr>
        </p:nvGraphicFramePr>
        <p:xfrm>
          <a:off x="-14089" y="2326514"/>
          <a:ext cx="9038116" cy="4027984"/>
        </p:xfrm>
        <a:graphic>
          <a:graphicData uri="http://schemas.openxmlformats.org/drawingml/2006/table">
            <a:tbl>
              <a:tblPr>
                <a:tableStyleId>{5C22544A-7EE6-4342-B048-85BDC9FD1C3A}</a:tableStyleId>
              </a:tblPr>
              <a:tblGrid>
                <a:gridCol w="754285"/>
                <a:gridCol w="742950"/>
                <a:gridCol w="774813"/>
                <a:gridCol w="774813"/>
                <a:gridCol w="742950"/>
                <a:gridCol w="871651"/>
                <a:gridCol w="855721"/>
                <a:gridCol w="628838"/>
                <a:gridCol w="535518"/>
                <a:gridCol w="569332"/>
                <a:gridCol w="628838"/>
                <a:gridCol w="589075"/>
                <a:gridCol w="569332"/>
              </a:tblGrid>
              <a:tr h="446314">
                <a:tc rowSpan="2">
                  <a:txBody>
                    <a:bodyPr/>
                    <a:lstStyle/>
                    <a:p>
                      <a:pPr algn="l" fontAlgn="ctr"/>
                      <a:r>
                        <a:rPr lang="tr-TR" sz="1200" b="1" u="none" strike="noStrike" dirty="0">
                          <a:effectLst/>
                        </a:rPr>
                        <a:t>İLÇELER</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3">
                  <a:txBody>
                    <a:bodyPr/>
                    <a:lstStyle/>
                    <a:p>
                      <a:pPr algn="ctr" fontAlgn="ctr"/>
                      <a:r>
                        <a:rPr lang="tr-TR" sz="1200" b="1" u="none" strike="noStrike" dirty="0">
                          <a:effectLst/>
                        </a:rPr>
                        <a:t>TESİSE GELİŞ SAYISI</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tr-TR"/>
                    </a:p>
                  </a:txBody>
                  <a:tcPr/>
                </a:tc>
                <a:tc hMerge="1">
                  <a:txBody>
                    <a:bodyPr/>
                    <a:lstStyle/>
                    <a:p>
                      <a:endParaRPr lang="tr-TR"/>
                    </a:p>
                  </a:txBody>
                  <a:tcPr/>
                </a:tc>
                <a:tc gridSpan="3">
                  <a:txBody>
                    <a:bodyPr/>
                    <a:lstStyle/>
                    <a:p>
                      <a:pPr algn="ctr" fontAlgn="ctr"/>
                      <a:r>
                        <a:rPr lang="tr-TR" sz="1200" b="1" u="none" strike="noStrike" dirty="0">
                          <a:effectLst/>
                        </a:rPr>
                        <a:t>GECELEME</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tr-TR"/>
                    </a:p>
                  </a:txBody>
                  <a:tcPr/>
                </a:tc>
                <a:tc hMerge="1">
                  <a:txBody>
                    <a:bodyPr/>
                    <a:lstStyle/>
                    <a:p>
                      <a:endParaRPr lang="tr-TR"/>
                    </a:p>
                  </a:txBody>
                  <a:tcPr/>
                </a:tc>
                <a:tc gridSpan="3">
                  <a:txBody>
                    <a:bodyPr/>
                    <a:lstStyle/>
                    <a:p>
                      <a:pPr algn="ctr" fontAlgn="ctr"/>
                      <a:r>
                        <a:rPr lang="tr-TR" sz="1000" b="1" u="none" strike="noStrike" dirty="0">
                          <a:effectLst/>
                        </a:rPr>
                        <a:t>ORTALAMA KALIŞ SÜRESİ</a:t>
                      </a:r>
                      <a:endParaRPr lang="tr-TR" sz="10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hMerge="1">
                  <a:txBody>
                    <a:bodyPr/>
                    <a:lstStyle/>
                    <a:p>
                      <a:endParaRPr lang="tr-TR"/>
                    </a:p>
                  </a:txBody>
                  <a:tcPr/>
                </a:tc>
                <a:tc hMerge="1">
                  <a:txBody>
                    <a:bodyPr/>
                    <a:lstStyle/>
                    <a:p>
                      <a:endParaRPr lang="tr-TR"/>
                    </a:p>
                  </a:txBody>
                  <a:tcPr/>
                </a:tc>
                <a:tc gridSpan="3">
                  <a:txBody>
                    <a:bodyPr/>
                    <a:lstStyle/>
                    <a:p>
                      <a:pPr algn="ctr" fontAlgn="ctr"/>
                      <a:r>
                        <a:rPr lang="tr-TR" sz="1000" b="1" u="none" strike="noStrike" dirty="0">
                          <a:effectLst/>
                        </a:rPr>
                        <a:t>DOLULUK ORANI(%)</a:t>
                      </a:r>
                      <a:endParaRPr lang="tr-TR" sz="10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r>
              <a:tr h="446314">
                <a:tc vMerge="1">
                  <a:txBody>
                    <a:bodyPr/>
                    <a:lstStyle/>
                    <a:p>
                      <a:endParaRPr lang="tr-TR"/>
                    </a:p>
                  </a:txBody>
                  <a:tcPr/>
                </a:tc>
                <a:tc>
                  <a:txBody>
                    <a:bodyPr/>
                    <a:lstStyle/>
                    <a:p>
                      <a:pPr algn="r" fontAlgn="ctr"/>
                      <a:r>
                        <a:rPr lang="tr-TR" sz="1200" b="1" u="none" strike="noStrike" dirty="0">
                          <a:effectLst/>
                        </a:rPr>
                        <a:t>YABANCI</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200" b="1" u="none" strike="noStrike" dirty="0">
                          <a:effectLst/>
                        </a:rPr>
                        <a:t>YERLİ</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200" b="1" u="none" strike="noStrike">
                          <a:effectLst/>
                        </a:rPr>
                        <a:t>TOPLAM</a:t>
                      </a:r>
                      <a:endParaRPr lang="tr-TR" sz="1200" b="1" i="0" u="none" strike="noStrike">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200" b="1" u="none" strike="noStrike" dirty="0">
                          <a:effectLst/>
                        </a:rPr>
                        <a:t>YABANCI</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200" b="1" u="none" strike="noStrike" dirty="0">
                          <a:effectLst/>
                        </a:rPr>
                        <a:t>YERLİ</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200" b="1" u="none" strike="noStrike" dirty="0">
                          <a:effectLst/>
                        </a:rPr>
                        <a:t>TOPLAM</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000" b="1" u="none" strike="noStrike" dirty="0">
                          <a:effectLst/>
                        </a:rPr>
                        <a:t>YABANCI</a:t>
                      </a:r>
                      <a:endParaRPr lang="tr-TR" sz="10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000" b="1" u="none" strike="noStrike">
                          <a:effectLst/>
                        </a:rPr>
                        <a:t>YERLİ</a:t>
                      </a:r>
                      <a:endParaRPr lang="tr-TR" sz="1000" b="1" i="0" u="none" strike="noStrike">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000" b="1" u="none" strike="noStrike">
                          <a:effectLst/>
                        </a:rPr>
                        <a:t>TOPLAM</a:t>
                      </a:r>
                      <a:endParaRPr lang="tr-TR" sz="1000" b="1" i="0" u="none" strike="noStrike">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000" b="1" u="none" strike="noStrike" dirty="0">
                          <a:effectLst/>
                        </a:rPr>
                        <a:t>YABANCI</a:t>
                      </a:r>
                      <a:endParaRPr lang="tr-TR" sz="10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000" b="1" u="none" strike="noStrike" dirty="0">
                          <a:effectLst/>
                        </a:rPr>
                        <a:t>YERLİ</a:t>
                      </a:r>
                      <a:endParaRPr lang="tr-TR" sz="10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000" b="1" u="none" strike="noStrike">
                          <a:effectLst/>
                        </a:rPr>
                        <a:t>TOPLAM</a:t>
                      </a:r>
                      <a:endParaRPr lang="tr-TR" sz="1000" b="1" i="0" u="none" strike="noStrike">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r>
              <a:tr h="446314">
                <a:tc>
                  <a:txBody>
                    <a:bodyPr/>
                    <a:lstStyle/>
                    <a:p>
                      <a:pPr algn="l" fontAlgn="ctr"/>
                      <a:r>
                        <a:rPr lang="tr-TR" sz="1200" b="1" u="none" strike="noStrike" dirty="0" err="1">
                          <a:effectLst/>
                        </a:rPr>
                        <a:t>Artuklu</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r" fontAlgn="ctr"/>
                      <a:r>
                        <a:rPr lang="tr-TR" sz="1400" b="0" u="none" strike="noStrike" dirty="0">
                          <a:effectLst/>
                        </a:rPr>
                        <a:t> 2 681</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37 702</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40 383</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4 220</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58 582</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62 802</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300" b="0" u="none" strike="noStrike" dirty="0" smtClean="0">
                          <a:effectLst/>
                        </a:rPr>
                        <a:t>1.57</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1.55</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1.56</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1.05</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14.58</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15.63</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r>
              <a:tr h="446314">
                <a:tc>
                  <a:txBody>
                    <a:bodyPr/>
                    <a:lstStyle/>
                    <a:p>
                      <a:pPr algn="l" fontAlgn="ctr"/>
                      <a:r>
                        <a:rPr lang="tr-TR" sz="1200" b="1" u="none" strike="noStrike" dirty="0">
                          <a:effectLst/>
                        </a:rPr>
                        <a:t>Dargeçit</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r" fontAlgn="ctr"/>
                      <a:r>
                        <a:rPr lang="tr-TR" sz="1400" b="0" u="none" strike="noStrike" dirty="0">
                          <a:effectLst/>
                        </a:rPr>
                        <a:t>  </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186</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186</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320</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a:effectLst/>
                        </a:rPr>
                        <a:t>  320</a:t>
                      </a:r>
                      <a:endParaRPr lang="tr-TR" sz="1400" b="0" i="0" u="none" strike="noStrike">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300" b="0" u="none" strike="noStrike" dirty="0" smtClean="0">
                          <a:effectLst/>
                        </a:rPr>
                        <a:t>0.00</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1.72</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1.72</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0.00</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1.78</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1.78</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r>
              <a:tr h="446314">
                <a:tc>
                  <a:txBody>
                    <a:bodyPr/>
                    <a:lstStyle/>
                    <a:p>
                      <a:pPr algn="l" fontAlgn="ctr"/>
                      <a:r>
                        <a:rPr lang="tr-TR" sz="1200" b="1" u="none" strike="noStrike" dirty="0">
                          <a:effectLst/>
                        </a:rPr>
                        <a:t>Kızıltepe</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r" fontAlgn="ctr"/>
                      <a:r>
                        <a:rPr lang="tr-TR" sz="1400" b="0" u="none" strike="noStrike">
                          <a:effectLst/>
                        </a:rPr>
                        <a:t>  724</a:t>
                      </a:r>
                      <a:endParaRPr lang="tr-TR" sz="1400" b="0" i="0" u="none" strike="noStrike">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7 377</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8 101</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996</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14 845</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15 841</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300" b="0" u="none" strike="noStrike" dirty="0" smtClean="0">
                          <a:effectLst/>
                        </a:rPr>
                        <a:t>1.38</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2.01</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1.96</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1.49</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22.25</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23.74</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r>
              <a:tr h="446314">
                <a:tc>
                  <a:txBody>
                    <a:bodyPr/>
                    <a:lstStyle/>
                    <a:p>
                      <a:pPr algn="l" fontAlgn="ctr"/>
                      <a:r>
                        <a:rPr lang="tr-TR" sz="1200" b="1" u="none" strike="noStrike" dirty="0">
                          <a:effectLst/>
                        </a:rPr>
                        <a:t>Midyat</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r" fontAlgn="ctr"/>
                      <a:r>
                        <a:rPr lang="tr-TR" sz="1400" b="0" u="none" strike="noStrike">
                          <a:effectLst/>
                        </a:rPr>
                        <a:t>  700</a:t>
                      </a:r>
                      <a:endParaRPr lang="tr-TR" sz="1400" b="0" i="0" u="none" strike="noStrike">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19 147</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19 847</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1 001</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25 625</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26 626</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300" b="0" u="none" strike="noStrike" dirty="0" smtClean="0">
                          <a:effectLst/>
                        </a:rPr>
                        <a:t>1.43</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1.34</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1.34</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0.57</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14.62</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15.19</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r>
              <a:tr h="446314">
                <a:tc>
                  <a:txBody>
                    <a:bodyPr/>
                    <a:lstStyle/>
                    <a:p>
                      <a:pPr algn="l" fontAlgn="ctr"/>
                      <a:r>
                        <a:rPr lang="tr-TR" sz="1200" b="1" u="none" strike="noStrike" dirty="0">
                          <a:effectLst/>
                        </a:rPr>
                        <a:t>Nusaybin</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r" fontAlgn="ctr"/>
                      <a:r>
                        <a:rPr lang="tr-TR" sz="1400" b="0" u="none" strike="noStrike">
                          <a:effectLst/>
                        </a:rPr>
                        <a:t> 1 875</a:t>
                      </a:r>
                      <a:endParaRPr lang="tr-TR" sz="1400" b="0" i="0" u="none" strike="noStrike">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11 453</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13 328</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2 172</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15 661</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17 833</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300" b="0" u="none" strike="noStrike" dirty="0" smtClean="0">
                          <a:effectLst/>
                        </a:rPr>
                        <a:t>1.16</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1.37</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1.34</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3.19</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23.02</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26.21</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r>
              <a:tr h="457472">
                <a:tc>
                  <a:txBody>
                    <a:bodyPr/>
                    <a:lstStyle/>
                    <a:p>
                      <a:pPr algn="l" fontAlgn="ctr"/>
                      <a:r>
                        <a:rPr lang="tr-TR" sz="1200" b="1" u="none" strike="noStrike" dirty="0">
                          <a:effectLst/>
                        </a:rPr>
                        <a:t>Savur</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r" fontAlgn="ctr"/>
                      <a:r>
                        <a:rPr lang="tr-TR" sz="1400" b="0" u="none" strike="noStrike">
                          <a:effectLst/>
                        </a:rPr>
                        <a:t>  </a:t>
                      </a:r>
                      <a:endParaRPr lang="tr-TR" sz="1400" b="0" i="0" u="none" strike="noStrike">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a:effectLst/>
                        </a:rPr>
                        <a:t>  324</a:t>
                      </a:r>
                      <a:endParaRPr lang="tr-TR" sz="1400" b="0" i="0" u="none" strike="noStrike">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324</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a:effectLst/>
                        </a:rPr>
                        <a:t>  </a:t>
                      </a:r>
                      <a:endParaRPr lang="tr-TR" sz="1400" b="0" i="0" u="none" strike="noStrike">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682</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682</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300" b="0" u="none" strike="noStrike" dirty="0" smtClean="0">
                          <a:effectLst/>
                        </a:rPr>
                        <a:t>0.00</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2.10</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2.10</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0.00</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10.52</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10.52</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r>
              <a:tr h="446314">
                <a:tc>
                  <a:txBody>
                    <a:bodyPr/>
                    <a:lstStyle/>
                    <a:p>
                      <a:pPr algn="l" fontAlgn="ctr"/>
                      <a:r>
                        <a:rPr lang="tr-TR" sz="1200" b="1" u="none" strike="noStrike" dirty="0">
                          <a:effectLst/>
                        </a:rPr>
                        <a:t>Toplam</a:t>
                      </a:r>
                      <a:endParaRPr lang="tr-TR" sz="1200" b="1" i="0" u="none" strike="noStrike" dirty="0">
                        <a:solidFill>
                          <a:srgbClr val="FFFFFF"/>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r" fontAlgn="ctr"/>
                      <a:r>
                        <a:rPr lang="tr-TR" sz="1400" b="0" u="none" strike="noStrike">
                          <a:effectLst/>
                        </a:rPr>
                        <a:t> 5 980</a:t>
                      </a:r>
                      <a:endParaRPr lang="tr-TR" sz="1400" b="0" i="0" u="none" strike="noStrike">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a:effectLst/>
                        </a:rPr>
                        <a:t> 76 189</a:t>
                      </a:r>
                      <a:endParaRPr lang="tr-TR" sz="1400" b="0" i="0" u="none" strike="noStrike">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dirty="0">
                          <a:effectLst/>
                        </a:rPr>
                        <a:t> 82 169</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ctr"/>
                      <a:r>
                        <a:rPr lang="tr-TR" sz="1400" b="0" u="none" strike="noStrike">
                          <a:effectLst/>
                        </a:rPr>
                        <a:t> 8 389</a:t>
                      </a:r>
                      <a:endParaRPr lang="tr-TR" sz="1400" b="0" i="0" u="none" strike="noStrike">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115 715</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400" b="0" u="none" strike="noStrike" dirty="0">
                          <a:effectLst/>
                        </a:rPr>
                        <a:t> 124 104</a:t>
                      </a:r>
                      <a:endParaRPr lang="tr-TR" sz="14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r" fontAlgn="ctr"/>
                      <a:r>
                        <a:rPr lang="tr-TR" sz="1300" b="0" u="none" strike="noStrike" dirty="0" smtClean="0">
                          <a:effectLst/>
                        </a:rPr>
                        <a:t>1.40</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1.52</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1.51</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7F"/>
                    </a:solidFill>
                  </a:tcPr>
                </a:tc>
                <a:tc>
                  <a:txBody>
                    <a:bodyPr/>
                    <a:lstStyle/>
                    <a:p>
                      <a:pPr algn="r" fontAlgn="ctr"/>
                      <a:r>
                        <a:rPr lang="tr-TR" sz="1300" b="0" u="none" strike="noStrike" dirty="0" smtClean="0">
                          <a:effectLst/>
                        </a:rPr>
                        <a:t>1.14</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15.72</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r" fontAlgn="ctr"/>
                      <a:r>
                        <a:rPr lang="tr-TR" sz="1300" b="0" u="none" strike="noStrike" dirty="0" smtClean="0">
                          <a:effectLst/>
                        </a:rPr>
                        <a:t>16.86</a:t>
                      </a:r>
                      <a:endParaRPr lang="tr-TR" sz="1300" b="0" i="0" u="none" strike="noStrike" dirty="0">
                        <a:solidFill>
                          <a:srgbClr val="000000"/>
                        </a:solidFill>
                        <a:effectLst/>
                        <a:latin typeface="Calibri"/>
                      </a:endParaRPr>
                    </a:p>
                  </a:txBody>
                  <a:tcPr marL="0" marR="1398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r>
            </a:tbl>
          </a:graphicData>
        </a:graphic>
      </p:graphicFrame>
      <p:sp>
        <p:nvSpPr>
          <p:cNvPr id="7" name="Metin kutusu 6"/>
          <p:cNvSpPr txBox="1"/>
          <p:nvPr/>
        </p:nvSpPr>
        <p:spPr>
          <a:xfrm>
            <a:off x="9717" y="6554691"/>
            <a:ext cx="8940319" cy="276999"/>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smtClean="0">
                <a:solidFill>
                  <a:srgbClr val="000000"/>
                </a:solidFill>
                <a:ea typeface="Tahoma" panose="020B0604030504040204" pitchFamily="34" charset="0"/>
                <a:cs typeface="Tahoma" panose="020B0604030504040204" pitchFamily="34" charset="0"/>
              </a:rPr>
              <a:t>Kültür ve Turizm Bakanlığı, </a:t>
            </a:r>
            <a:r>
              <a:rPr kumimoji="0" lang="tr-TR" altLang="tr-TR" sz="1200" b="0" i="0" u="none" strike="noStrike" kern="1200" cap="none" spc="0" normalizeH="0" baseline="0" noProof="0" dirty="0">
                <a:ln>
                  <a:noFill/>
                </a:ln>
                <a:solidFill>
                  <a:srgbClr val="000000"/>
                </a:solidFill>
                <a:effectLst/>
                <a:uLnTx/>
                <a:uFillTx/>
                <a:latin typeface="Tahoma"/>
                <a:ea typeface="+mn-ea"/>
                <a:cs typeface="Arial"/>
              </a:rPr>
              <a:t>TEPAV </a:t>
            </a:r>
            <a:r>
              <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rPr>
              <a:t>görselleştirmesi</a:t>
            </a:r>
          </a:p>
        </p:txBody>
      </p:sp>
    </p:spTree>
    <p:extLst>
      <p:ext uri="{BB962C8B-B14F-4D97-AF65-F5344CB8AC3E}">
        <p14:creationId xmlns:p14="http://schemas.microsoft.com/office/powerpoint/2010/main" val="2153906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2350" name="Object 238"/>
          <p:cNvGraphicFramePr>
            <a:graphicFrameLocks noChangeAspect="1"/>
          </p:cNvGraphicFramePr>
          <p:nvPr>
            <p:custDataLst>
              <p:tags r:id="rId2"/>
            </p:custDataLst>
          </p:nvPr>
        </p:nvGraphicFramePr>
        <p:xfrm>
          <a:off x="1467" y="1589"/>
          <a:ext cx="1465" cy="1587"/>
        </p:xfrm>
        <a:graphic>
          <a:graphicData uri="http://schemas.openxmlformats.org/presentationml/2006/ole">
            <mc:AlternateContent xmlns:mc="http://schemas.openxmlformats.org/markup-compatibility/2006">
              <mc:Choice xmlns:v="urn:schemas-microsoft-com:vml" Requires="v">
                <p:oleObj spid="_x0000_s205832"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 y="1589"/>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2351" name="Dikdörtgen 6" hidden="1"/>
          <p:cNvSpPr>
            <a:spLocks noChangeArrowheads="1"/>
          </p:cNvSpPr>
          <p:nvPr>
            <p:custDataLst>
              <p:tags r:id="rId3"/>
            </p:custDataLst>
          </p:nvPr>
        </p:nvSpPr>
        <p:spPr bwMode="auto">
          <a:xfrm>
            <a:off x="0" y="0"/>
            <a:ext cx="158312" cy="158750"/>
          </a:xfrm>
          <a:prstGeom prst="rect">
            <a:avLst/>
          </a:prstGeom>
          <a:solidFill>
            <a:schemeClr val="accent1"/>
          </a:solidFill>
          <a:ln w="9525" algn="ctr">
            <a:solidFill>
              <a:schemeClr val="tx1"/>
            </a:solidFill>
            <a:round/>
            <a:headEnd/>
            <a:tailEnd/>
          </a:ln>
        </p:spPr>
        <p:txBody>
          <a:bodyPr wrap="none" lIns="0" tIns="0" rIns="0" bIns="0"/>
          <a:lstStyle/>
          <a:p>
            <a:endParaRPr lang="tr-TR" sz="1400" b="0">
              <a:solidFill>
                <a:srgbClr val="000000"/>
              </a:solidFill>
              <a:latin typeface="Tahoma" pitchFamily="34" charset="0"/>
              <a:cs typeface="Tahoma" pitchFamily="34" charset="0"/>
              <a:sym typeface="Tahoma" pitchFamily="34" charset="0"/>
            </a:endParaRPr>
          </a:p>
        </p:txBody>
      </p:sp>
      <p:sp>
        <p:nvSpPr>
          <p:cNvPr id="1242352" name="Metin kutusu 3"/>
          <p:cNvSpPr txBox="1">
            <a:spLocks noChangeArrowheads="1"/>
          </p:cNvSpPr>
          <p:nvPr/>
        </p:nvSpPr>
        <p:spPr bwMode="auto">
          <a:xfrm>
            <a:off x="498391" y="6140450"/>
            <a:ext cx="8224910" cy="553998"/>
          </a:xfrm>
          <a:prstGeom prst="rect">
            <a:avLst/>
          </a:prstGeom>
          <a:noFill/>
          <a:ln w="9525">
            <a:noFill/>
            <a:miter lim="800000"/>
            <a:headEnd/>
            <a:tailEnd/>
          </a:ln>
        </p:spPr>
        <p:txBody>
          <a:bodyPr>
            <a:spAutoFit/>
          </a:bodyPr>
          <a:lstStyle/>
          <a:p>
            <a:r>
              <a:rPr lang="tr-TR" sz="1000" b="0" dirty="0">
                <a:solidFill>
                  <a:srgbClr val="000000"/>
                </a:solidFill>
                <a:latin typeface="Tahoma" pitchFamily="34" charset="0"/>
                <a:cs typeface="Tahoma" pitchFamily="34" charset="0"/>
              </a:rPr>
              <a:t>Kaynaklar:</a:t>
            </a:r>
          </a:p>
          <a:p>
            <a:r>
              <a:rPr lang="tr-TR" sz="1000" b="0" dirty="0">
                <a:solidFill>
                  <a:srgbClr val="000000"/>
                </a:solidFill>
                <a:latin typeface="Tahoma" pitchFamily="34" charset="0"/>
                <a:cs typeface="Tahoma" pitchFamily="34" charset="0"/>
              </a:rPr>
              <a:t>Mardin Büyükşehir Belediyesi, </a:t>
            </a:r>
            <a:r>
              <a:rPr lang="tr-TR" sz="1000" b="0" dirty="0">
                <a:hlinkClick r:id="rId7"/>
              </a:rPr>
              <a:t>https://www.mardin.bel.tr/</a:t>
            </a:r>
            <a:r>
              <a:rPr lang="tr-TR" sz="1000" b="0" dirty="0"/>
              <a:t>, </a:t>
            </a:r>
            <a:r>
              <a:rPr lang="tr-TR" sz="1000" dirty="0" smtClean="0"/>
              <a:t>05</a:t>
            </a:r>
            <a:r>
              <a:rPr lang="tr-TR" sz="1000" b="0" dirty="0" smtClean="0"/>
              <a:t>.05.2021.</a:t>
            </a:r>
            <a:endParaRPr lang="tr-TR" sz="1000" b="0" dirty="0">
              <a:solidFill>
                <a:srgbClr val="000000"/>
              </a:solidFill>
              <a:latin typeface="Tahoma" pitchFamily="34" charset="0"/>
              <a:cs typeface="Tahoma" pitchFamily="34" charset="0"/>
            </a:endParaRPr>
          </a:p>
          <a:p>
            <a:r>
              <a:rPr lang="tr-TR" sz="1000" b="0" dirty="0" err="1">
                <a:solidFill>
                  <a:srgbClr val="000000"/>
                </a:solidFill>
                <a:latin typeface="Tahoma" pitchFamily="34" charset="0"/>
                <a:cs typeface="Tahoma" pitchFamily="34" charset="0"/>
              </a:rPr>
              <a:t>TripAdvisor</a:t>
            </a:r>
            <a:r>
              <a:rPr lang="tr-TR" sz="1000" b="0" dirty="0">
                <a:solidFill>
                  <a:srgbClr val="000000"/>
                </a:solidFill>
                <a:latin typeface="Tahoma" pitchFamily="34" charset="0"/>
                <a:cs typeface="Tahoma" pitchFamily="34" charset="0"/>
              </a:rPr>
              <a:t>, Mardin, </a:t>
            </a:r>
            <a:r>
              <a:rPr lang="tr-TR" sz="1000" b="0" dirty="0">
                <a:hlinkClick r:id="rId8"/>
              </a:rPr>
              <a:t>https://www.tripadvisor.com.tr/Attractions-g672951-Activities-Mardin_Mardin_Province.html</a:t>
            </a:r>
            <a:r>
              <a:rPr lang="tr-TR" sz="1000" b="0">
                <a:solidFill>
                  <a:srgbClr val="000000"/>
                </a:solidFill>
                <a:latin typeface="Tahoma" pitchFamily="34" charset="0"/>
                <a:cs typeface="Tahoma" pitchFamily="34" charset="0"/>
              </a:rPr>
              <a:t>, </a:t>
            </a:r>
            <a:r>
              <a:rPr lang="tr-TR" sz="1000" smtClean="0">
                <a:solidFill>
                  <a:srgbClr val="000000"/>
                </a:solidFill>
                <a:latin typeface="Tahoma" pitchFamily="34" charset="0"/>
                <a:cs typeface="Tahoma" pitchFamily="34" charset="0"/>
              </a:rPr>
              <a:t>05</a:t>
            </a:r>
            <a:r>
              <a:rPr lang="tr-TR" sz="1000" b="0" smtClean="0">
                <a:solidFill>
                  <a:srgbClr val="000000"/>
                </a:solidFill>
                <a:latin typeface="Tahoma" pitchFamily="34" charset="0"/>
                <a:cs typeface="Tahoma" pitchFamily="34" charset="0"/>
              </a:rPr>
              <a:t>.05.2021.</a:t>
            </a:r>
            <a:endParaRPr lang="tr-TR" sz="1000" b="0" dirty="0">
              <a:solidFill>
                <a:srgbClr val="000000"/>
              </a:solidFill>
              <a:latin typeface="Tahoma" pitchFamily="34" charset="0"/>
              <a:cs typeface="Tahoma" pitchFamily="34" charset="0"/>
            </a:endParaRPr>
          </a:p>
        </p:txBody>
      </p:sp>
      <p:sp>
        <p:nvSpPr>
          <p:cNvPr id="1242353" name="AutoShape 95" descr="akdamar van ile ilgili görsel sonucu"/>
          <p:cNvSpPr>
            <a:spLocks noChangeAspect="1" noChangeArrowheads="1"/>
          </p:cNvSpPr>
          <p:nvPr/>
        </p:nvSpPr>
        <p:spPr bwMode="auto">
          <a:xfrm>
            <a:off x="155380" y="-144463"/>
            <a:ext cx="304898" cy="304801"/>
          </a:xfrm>
          <a:prstGeom prst="rect">
            <a:avLst/>
          </a:prstGeom>
          <a:noFill/>
          <a:ln w="9525">
            <a:noFill/>
            <a:miter lim="800000"/>
            <a:headEnd/>
            <a:tailEnd/>
          </a:ln>
        </p:spPr>
        <p:txBody>
          <a:bodyPr/>
          <a:lstStyle/>
          <a:p>
            <a:endParaRPr lang="tr-TR"/>
          </a:p>
        </p:txBody>
      </p:sp>
      <p:sp>
        <p:nvSpPr>
          <p:cNvPr id="1242354" name="AutoShape 102" descr="tripadvisor ile ilgili görsel sonucu"/>
          <p:cNvSpPr>
            <a:spLocks noChangeAspect="1" noChangeArrowheads="1"/>
          </p:cNvSpPr>
          <p:nvPr/>
        </p:nvSpPr>
        <p:spPr bwMode="auto">
          <a:xfrm>
            <a:off x="307829" y="7938"/>
            <a:ext cx="304898" cy="304800"/>
          </a:xfrm>
          <a:prstGeom prst="rect">
            <a:avLst/>
          </a:prstGeom>
          <a:noFill/>
          <a:ln w="9525">
            <a:noFill/>
            <a:miter lim="800000"/>
            <a:headEnd/>
            <a:tailEnd/>
          </a:ln>
        </p:spPr>
        <p:txBody>
          <a:bodyPr/>
          <a:lstStyle/>
          <a:p>
            <a:endParaRPr lang="tr-TR"/>
          </a:p>
        </p:txBody>
      </p:sp>
      <p:pic>
        <p:nvPicPr>
          <p:cNvPr id="1242355" name="Picture 104"/>
          <p:cNvPicPr>
            <a:picLocks noChangeAspect="1" noChangeArrowheads="1"/>
          </p:cNvPicPr>
          <p:nvPr/>
        </p:nvPicPr>
        <p:blipFill>
          <a:blip r:embed="rId9"/>
          <a:srcRect/>
          <a:stretch>
            <a:fillRect/>
          </a:stretch>
        </p:blipFill>
        <p:spPr bwMode="auto">
          <a:xfrm>
            <a:off x="2999138" y="5578476"/>
            <a:ext cx="398712" cy="385763"/>
          </a:xfrm>
          <a:prstGeom prst="rect">
            <a:avLst/>
          </a:prstGeom>
          <a:noFill/>
          <a:ln w="9525">
            <a:noFill/>
            <a:miter lim="800000"/>
            <a:headEnd/>
            <a:tailEnd/>
          </a:ln>
        </p:spPr>
      </p:pic>
      <p:pic>
        <p:nvPicPr>
          <p:cNvPr id="1242356" name="Picture 105"/>
          <p:cNvPicPr>
            <a:picLocks noChangeAspect="1" noChangeArrowheads="1"/>
          </p:cNvPicPr>
          <p:nvPr/>
        </p:nvPicPr>
        <p:blipFill>
          <a:blip r:embed="rId10"/>
          <a:srcRect/>
          <a:stretch>
            <a:fillRect/>
          </a:stretch>
        </p:blipFill>
        <p:spPr bwMode="auto">
          <a:xfrm>
            <a:off x="765176" y="5521325"/>
            <a:ext cx="392849" cy="406400"/>
          </a:xfrm>
          <a:prstGeom prst="rect">
            <a:avLst/>
          </a:prstGeom>
          <a:noFill/>
          <a:ln w="9525">
            <a:noFill/>
            <a:miter lim="800000"/>
            <a:headEnd/>
            <a:tailEnd/>
          </a:ln>
        </p:spPr>
      </p:pic>
      <p:pic>
        <p:nvPicPr>
          <p:cNvPr id="1242357" name="Picture 106"/>
          <p:cNvPicPr>
            <a:picLocks noChangeAspect="1" noChangeArrowheads="1"/>
          </p:cNvPicPr>
          <p:nvPr/>
        </p:nvPicPr>
        <p:blipFill>
          <a:blip r:embed="rId11"/>
          <a:srcRect/>
          <a:stretch>
            <a:fillRect/>
          </a:stretch>
        </p:blipFill>
        <p:spPr bwMode="auto">
          <a:xfrm>
            <a:off x="6234280" y="5594350"/>
            <a:ext cx="388451" cy="395288"/>
          </a:xfrm>
          <a:prstGeom prst="rect">
            <a:avLst/>
          </a:prstGeom>
          <a:noFill/>
          <a:ln w="9525">
            <a:noFill/>
            <a:miter lim="800000"/>
            <a:headEnd/>
            <a:tailEnd/>
          </a:ln>
        </p:spPr>
      </p:pic>
      <p:sp>
        <p:nvSpPr>
          <p:cNvPr id="29" name="Metin kutusu 28"/>
          <p:cNvSpPr txBox="1"/>
          <p:nvPr/>
        </p:nvSpPr>
        <p:spPr>
          <a:xfrm>
            <a:off x="1303145" y="5551488"/>
            <a:ext cx="1056881" cy="400050"/>
          </a:xfrm>
          <a:prstGeom prst="rect">
            <a:avLst/>
          </a:prstGeom>
          <a:noFill/>
        </p:spPr>
        <p:txBody>
          <a:bodyPr>
            <a:spAutoFit/>
          </a:bodyPr>
          <a:lstStyle/>
          <a:p>
            <a:pPr>
              <a:defRPr/>
            </a:pPr>
            <a:r>
              <a:rPr lang="tr-TR" sz="2000" dirty="0" smtClean="0">
                <a:latin typeface="+mj-lt"/>
                <a:ea typeface="Tahoma" panose="020B0604030504040204" pitchFamily="34" charset="0"/>
                <a:cs typeface="Tahoma" panose="020B0604030504040204" pitchFamily="34" charset="0"/>
              </a:rPr>
              <a:t>56 </a:t>
            </a:r>
            <a:r>
              <a:rPr lang="tr-TR" sz="2000" dirty="0">
                <a:latin typeface="+mj-lt"/>
                <a:ea typeface="Tahoma" panose="020B0604030504040204" pitchFamily="34" charset="0"/>
                <a:cs typeface="Tahoma" panose="020B0604030504040204" pitchFamily="34" charset="0"/>
              </a:rPr>
              <a:t>Otel</a:t>
            </a:r>
          </a:p>
        </p:txBody>
      </p:sp>
      <p:sp>
        <p:nvSpPr>
          <p:cNvPr id="54" name="Metin kutusu 53"/>
          <p:cNvSpPr txBox="1"/>
          <p:nvPr/>
        </p:nvSpPr>
        <p:spPr>
          <a:xfrm>
            <a:off x="3595742" y="5578475"/>
            <a:ext cx="2172396" cy="400050"/>
          </a:xfrm>
          <a:prstGeom prst="rect">
            <a:avLst/>
          </a:prstGeom>
          <a:noFill/>
        </p:spPr>
        <p:txBody>
          <a:bodyPr>
            <a:spAutoFit/>
          </a:bodyPr>
          <a:lstStyle/>
          <a:p>
            <a:pPr>
              <a:defRPr/>
            </a:pPr>
            <a:r>
              <a:rPr lang="tr-TR" sz="2000" dirty="0" smtClean="0">
                <a:latin typeface="+mj-lt"/>
                <a:ea typeface="Tahoma" panose="020B0604030504040204" pitchFamily="34" charset="0"/>
                <a:cs typeface="Tahoma" panose="020B0604030504040204" pitchFamily="34" charset="0"/>
              </a:rPr>
              <a:t>32 </a:t>
            </a:r>
            <a:r>
              <a:rPr lang="tr-TR" sz="2000" dirty="0">
                <a:latin typeface="+mj-lt"/>
                <a:ea typeface="Tahoma" panose="020B0604030504040204" pitchFamily="34" charset="0"/>
                <a:cs typeface="Tahoma" panose="020B0604030504040204" pitchFamily="34" charset="0"/>
              </a:rPr>
              <a:t>Gezilecek yer</a:t>
            </a:r>
          </a:p>
        </p:txBody>
      </p:sp>
      <p:sp>
        <p:nvSpPr>
          <p:cNvPr id="55" name="Metin kutusu 54"/>
          <p:cNvSpPr txBox="1"/>
          <p:nvPr/>
        </p:nvSpPr>
        <p:spPr>
          <a:xfrm>
            <a:off x="6791304" y="5591175"/>
            <a:ext cx="1772218" cy="400050"/>
          </a:xfrm>
          <a:prstGeom prst="rect">
            <a:avLst/>
          </a:prstGeom>
          <a:noFill/>
        </p:spPr>
        <p:txBody>
          <a:bodyPr>
            <a:spAutoFit/>
          </a:bodyPr>
          <a:lstStyle/>
          <a:p>
            <a:pPr>
              <a:defRPr/>
            </a:pPr>
            <a:r>
              <a:rPr lang="tr-TR" sz="2000" dirty="0" smtClean="0">
                <a:latin typeface="+mj-lt"/>
                <a:ea typeface="Tahoma" panose="020B0604030504040204" pitchFamily="34" charset="0"/>
                <a:cs typeface="Tahoma" panose="020B0604030504040204" pitchFamily="34" charset="0"/>
              </a:rPr>
              <a:t>94 </a:t>
            </a:r>
            <a:r>
              <a:rPr lang="tr-TR" sz="2000" dirty="0">
                <a:latin typeface="+mj-lt"/>
                <a:ea typeface="Tahoma" panose="020B0604030504040204" pitchFamily="34" charset="0"/>
                <a:cs typeface="Tahoma" panose="020B0604030504040204" pitchFamily="34" charset="0"/>
              </a:rPr>
              <a:t>Restoran</a:t>
            </a:r>
          </a:p>
        </p:txBody>
      </p:sp>
      <p:sp>
        <p:nvSpPr>
          <p:cNvPr id="1242361" name="Başlık 1"/>
          <p:cNvSpPr txBox="1">
            <a:spLocks/>
          </p:cNvSpPr>
          <p:nvPr/>
        </p:nvSpPr>
        <p:spPr bwMode="auto">
          <a:xfrm>
            <a:off x="583410" y="735685"/>
            <a:ext cx="8139890" cy="873125"/>
          </a:xfrm>
          <a:prstGeom prst="rect">
            <a:avLst/>
          </a:prstGeom>
          <a:noFill/>
          <a:ln w="9525">
            <a:noFill/>
            <a:miter lim="800000"/>
            <a:headEnd/>
            <a:tailEnd/>
          </a:ln>
        </p:spPr>
        <p:txBody>
          <a:bodyPr lIns="0" tIns="0" rIns="0" bIns="0"/>
          <a:lstStyle/>
          <a:p>
            <a:r>
              <a:rPr lang="tr-TR" sz="2400" b="1" dirty="0">
                <a:solidFill>
                  <a:srgbClr val="14316C"/>
                </a:solidFill>
                <a:latin typeface="+mj-lt"/>
              </a:rPr>
              <a:t>Mardin, kimi rivayetlere göre 10,000 yıllık </a:t>
            </a:r>
            <a:r>
              <a:rPr lang="tr-TR" sz="2400" b="1" dirty="0" smtClean="0">
                <a:solidFill>
                  <a:srgbClr val="14316C"/>
                </a:solidFill>
                <a:latin typeface="+mj-lt"/>
              </a:rPr>
              <a:t>tarihî geçmişe sahip </a:t>
            </a:r>
            <a:r>
              <a:rPr lang="tr-TR" sz="2400" b="1" dirty="0">
                <a:solidFill>
                  <a:srgbClr val="14316C"/>
                </a:solidFill>
                <a:latin typeface="+mj-lt"/>
              </a:rPr>
              <a:t>bir şehir…</a:t>
            </a:r>
          </a:p>
        </p:txBody>
      </p:sp>
      <p:pic>
        <p:nvPicPr>
          <p:cNvPr id="1242362" name="Picture 103"/>
          <p:cNvPicPr>
            <a:picLocks noChangeAspect="1" noChangeArrowheads="1"/>
          </p:cNvPicPr>
          <p:nvPr/>
        </p:nvPicPr>
        <p:blipFill>
          <a:blip r:embed="rId12"/>
          <a:srcRect/>
          <a:stretch>
            <a:fillRect/>
          </a:stretch>
        </p:blipFill>
        <p:spPr bwMode="auto">
          <a:xfrm>
            <a:off x="1347121" y="4903788"/>
            <a:ext cx="1033427" cy="482600"/>
          </a:xfrm>
          <a:prstGeom prst="rect">
            <a:avLst/>
          </a:prstGeom>
          <a:noFill/>
          <a:ln w="9525">
            <a:noFill/>
            <a:miter lim="800000"/>
            <a:headEnd/>
            <a:tailEnd/>
          </a:ln>
        </p:spPr>
      </p:pic>
      <p:sp>
        <p:nvSpPr>
          <p:cNvPr id="1242363" name="Başlık 1"/>
          <p:cNvSpPr txBox="1">
            <a:spLocks/>
          </p:cNvSpPr>
          <p:nvPr/>
        </p:nvSpPr>
        <p:spPr bwMode="auto">
          <a:xfrm>
            <a:off x="2383480" y="4973638"/>
            <a:ext cx="5520408" cy="412750"/>
          </a:xfrm>
          <a:prstGeom prst="rect">
            <a:avLst/>
          </a:prstGeom>
          <a:noFill/>
          <a:ln w="9525">
            <a:noFill/>
            <a:miter lim="800000"/>
            <a:headEnd/>
            <a:tailEnd/>
          </a:ln>
        </p:spPr>
        <p:txBody>
          <a:bodyPr lIns="0" tIns="0" rIns="0" bIns="0"/>
          <a:lstStyle/>
          <a:p>
            <a:r>
              <a:rPr lang="tr-TR" sz="2400" dirty="0">
                <a:latin typeface="Book Antiqua" pitchFamily="18" charset="0"/>
              </a:rPr>
              <a:t>‘a göre Mardin’de ‘’En tercih edilenler’’</a:t>
            </a:r>
          </a:p>
        </p:txBody>
      </p:sp>
      <p:pic>
        <p:nvPicPr>
          <p:cNvPr id="1242364" name="Picture 151" descr="C:\Users\acer\Desktop\merdin.jpg"/>
          <p:cNvPicPr>
            <a:picLocks noChangeAspect="1" noChangeArrowheads="1"/>
          </p:cNvPicPr>
          <p:nvPr/>
        </p:nvPicPr>
        <p:blipFill>
          <a:blip r:embed="rId13"/>
          <a:srcRect/>
          <a:stretch>
            <a:fillRect/>
          </a:stretch>
        </p:blipFill>
        <p:spPr bwMode="auto">
          <a:xfrm>
            <a:off x="645474" y="1608810"/>
            <a:ext cx="3926527" cy="3189659"/>
          </a:xfrm>
          <a:prstGeom prst="rect">
            <a:avLst/>
          </a:prstGeom>
          <a:noFill/>
          <a:ln w="9525">
            <a:noFill/>
            <a:miter lim="800000"/>
            <a:headEnd/>
            <a:tailEnd/>
          </a:ln>
        </p:spPr>
      </p:pic>
      <p:pic>
        <p:nvPicPr>
          <p:cNvPr id="1242365" name="Picture 152" descr="C:\Users\acer\Desktop\midyat.jpg"/>
          <p:cNvPicPr>
            <a:picLocks noChangeAspect="1" noChangeArrowheads="1"/>
          </p:cNvPicPr>
          <p:nvPr/>
        </p:nvPicPr>
        <p:blipFill>
          <a:blip r:embed="rId14"/>
          <a:srcRect/>
          <a:stretch>
            <a:fillRect/>
          </a:stretch>
        </p:blipFill>
        <p:spPr bwMode="auto">
          <a:xfrm>
            <a:off x="4572001" y="1608809"/>
            <a:ext cx="3916728" cy="3189660"/>
          </a:xfrm>
          <a:prstGeom prst="rect">
            <a:avLst/>
          </a:prstGeom>
          <a:noFill/>
          <a:ln w="9525">
            <a:noFill/>
            <a:miter lim="800000"/>
            <a:headEnd/>
            <a:tailEnd/>
          </a:ln>
        </p:spPr>
      </p:pic>
      <p:sp>
        <p:nvSpPr>
          <p:cNvPr id="1242366" name="Slayt Numarası Yer Tutucusu 4"/>
          <p:cNvSpPr txBox="1">
            <a:spLocks/>
          </p:cNvSpPr>
          <p:nvPr/>
        </p:nvSpPr>
        <p:spPr bwMode="auto">
          <a:xfrm>
            <a:off x="8563522" y="6477001"/>
            <a:ext cx="319556" cy="244475"/>
          </a:xfrm>
          <a:prstGeom prst="rect">
            <a:avLst/>
          </a:prstGeom>
          <a:noFill/>
          <a:ln w="9525">
            <a:noFill/>
            <a:miter lim="800000"/>
            <a:headEnd/>
            <a:tailEnd/>
          </a:ln>
        </p:spPr>
        <p:txBody>
          <a:bodyPr/>
          <a:lstStyle/>
          <a:p>
            <a:fld id="{47E4950B-7813-4771-A6D4-C3B1DF669BD9}" type="slidenum">
              <a:rPr lang="en-US"/>
              <a:pPr/>
              <a:t>22</a:t>
            </a:fld>
            <a:endParaRPr lang="en-US"/>
          </a:p>
        </p:txBody>
      </p:sp>
    </p:spTree>
    <p:extLst>
      <p:ext uri="{BB962C8B-B14F-4D97-AF65-F5344CB8AC3E}">
        <p14:creationId xmlns:p14="http://schemas.microsoft.com/office/powerpoint/2010/main" val="167341614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dirty="0" smtClean="0"/>
              <a:t>Mardin</a:t>
            </a:r>
            <a:r>
              <a:rPr lang="tr-TR" sz="2400" dirty="0"/>
              <a:t>, adeta </a:t>
            </a:r>
            <a:r>
              <a:rPr lang="tr-TR" sz="2400" dirty="0" smtClean="0"/>
              <a:t>açık hava müzesi gibi olup UNESCO </a:t>
            </a:r>
            <a:r>
              <a:rPr lang="tr-TR" sz="2400" dirty="0"/>
              <a:t>Dünya Miras Listesi’ne teklif </a:t>
            </a:r>
            <a:r>
              <a:rPr lang="tr-TR" sz="2400" dirty="0" smtClean="0"/>
              <a:t>edilen bir şehirdir.</a:t>
            </a:r>
            <a:endParaRPr lang="tr-TR" sz="240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23</a:t>
            </a:fld>
            <a:endParaRPr lang="en-GB" dirty="0"/>
          </a:p>
        </p:txBody>
      </p:sp>
      <p:sp>
        <p:nvSpPr>
          <p:cNvPr id="5" name="Rectangle 8"/>
          <p:cNvSpPr/>
          <p:nvPr/>
        </p:nvSpPr>
        <p:spPr bwMode="auto">
          <a:xfrm>
            <a:off x="255060" y="2118167"/>
            <a:ext cx="8530125" cy="4236334"/>
          </a:xfrm>
          <a:prstGeom prst="rect">
            <a:avLst/>
          </a:prstGeom>
          <a:solidFill>
            <a:schemeClr val="bg1"/>
          </a:solidFill>
          <a:ln w="9525" cap="flat" cmpd="sng" algn="ctr">
            <a:solidFill>
              <a:srgbClr val="14316C"/>
            </a:solidFill>
            <a:prstDash val="solid"/>
            <a:round/>
            <a:headEnd type="none" w="med" len="med"/>
            <a:tailEnd type="none" w="med" len="med"/>
          </a:ln>
          <a:effectLst/>
        </p:spPr>
        <p:txBody>
          <a:bodyPr lIns="89991" tIns="46795" rIns="89991" bIns="46795"/>
          <a:lstStyle/>
          <a:p>
            <a:pPr marL="171450" indent="-171450" eaLnBrk="0" hangingPunct="0">
              <a:lnSpc>
                <a:spcPct val="90000"/>
              </a:lnSpc>
              <a:buFont typeface="Arial" panose="020B0604020202020204" pitchFamily="34" charset="0"/>
              <a:buChar char="•"/>
              <a:defRPr/>
            </a:pPr>
            <a:r>
              <a:rPr lang="tr-TR" sz="1500" b="0" dirty="0">
                <a:solidFill>
                  <a:srgbClr val="0070C0"/>
                </a:solidFill>
                <a:latin typeface="+mj-lt"/>
                <a:cs typeface="+mn-cs"/>
              </a:rPr>
              <a:t>Mardin’de icra edilebilecek turistik aktiviteler şöyle: kültür, termal, doğa ve doğa yürüyüşü, mağara, kamp ve karavan, yaban hayatı turizmi.</a:t>
            </a:r>
          </a:p>
          <a:p>
            <a:pPr marL="171450" indent="-171450" eaLnBrk="0" hangingPunct="0">
              <a:lnSpc>
                <a:spcPct val="90000"/>
              </a:lnSpc>
              <a:buFont typeface="Arial" panose="020B0604020202020204" pitchFamily="34" charset="0"/>
              <a:buChar char="•"/>
              <a:defRPr/>
            </a:pPr>
            <a:r>
              <a:rPr lang="tr-TR" sz="1500" b="0" dirty="0">
                <a:solidFill>
                  <a:srgbClr val="A40000"/>
                </a:solidFill>
                <a:latin typeface="+mj-lt"/>
                <a:cs typeface="+mn-cs"/>
              </a:rPr>
              <a:t>Mardin’de kaleler: Mardin, </a:t>
            </a:r>
            <a:r>
              <a:rPr lang="tr-TR" sz="1500" b="0" dirty="0" err="1">
                <a:solidFill>
                  <a:srgbClr val="A40000"/>
                </a:solidFill>
                <a:latin typeface="+mj-lt"/>
                <a:cs typeface="+mn-cs"/>
              </a:rPr>
              <a:t>Rafih</a:t>
            </a:r>
            <a:r>
              <a:rPr lang="tr-TR" sz="1500" b="0" dirty="0">
                <a:solidFill>
                  <a:srgbClr val="A40000"/>
                </a:solidFill>
                <a:latin typeface="+mj-lt"/>
                <a:cs typeface="+mn-cs"/>
              </a:rPr>
              <a:t>, </a:t>
            </a:r>
            <a:r>
              <a:rPr lang="tr-TR" sz="1500" b="0" dirty="0" err="1">
                <a:solidFill>
                  <a:srgbClr val="A40000"/>
                </a:solidFill>
                <a:latin typeface="+mj-lt"/>
                <a:cs typeface="+mn-cs"/>
              </a:rPr>
              <a:t>Rabbat</a:t>
            </a:r>
            <a:r>
              <a:rPr lang="tr-TR" sz="1500" b="0" dirty="0">
                <a:solidFill>
                  <a:srgbClr val="A40000"/>
                </a:solidFill>
                <a:latin typeface="+mj-lt"/>
                <a:cs typeface="+mn-cs"/>
              </a:rPr>
              <a:t>, </a:t>
            </a:r>
            <a:r>
              <a:rPr lang="tr-TR" sz="1500" b="0" dirty="0" err="1">
                <a:solidFill>
                  <a:srgbClr val="A40000"/>
                </a:solidFill>
                <a:latin typeface="+mj-lt"/>
                <a:cs typeface="+mn-cs"/>
              </a:rPr>
              <a:t>Marin-Merdis</a:t>
            </a:r>
            <a:r>
              <a:rPr lang="tr-TR" sz="1500" b="0" dirty="0">
                <a:solidFill>
                  <a:srgbClr val="A40000"/>
                </a:solidFill>
                <a:latin typeface="+mj-lt"/>
                <a:cs typeface="+mn-cs"/>
              </a:rPr>
              <a:t>, </a:t>
            </a:r>
            <a:r>
              <a:rPr lang="tr-TR" sz="1500" b="0" dirty="0" err="1">
                <a:solidFill>
                  <a:srgbClr val="A40000"/>
                </a:solidFill>
                <a:latin typeface="+mj-lt"/>
                <a:cs typeface="+mn-cs"/>
              </a:rPr>
              <a:t>Anzavur</a:t>
            </a:r>
            <a:r>
              <a:rPr lang="tr-TR" sz="1500" b="0" dirty="0">
                <a:solidFill>
                  <a:srgbClr val="A40000"/>
                </a:solidFill>
                <a:latin typeface="+mj-lt"/>
                <a:cs typeface="+mn-cs"/>
              </a:rPr>
              <a:t>.</a:t>
            </a:r>
          </a:p>
          <a:p>
            <a:pPr marL="171450" indent="-171450" eaLnBrk="0" hangingPunct="0">
              <a:lnSpc>
                <a:spcPct val="90000"/>
              </a:lnSpc>
              <a:buFont typeface="Arial" panose="020B0604020202020204" pitchFamily="34" charset="0"/>
              <a:buChar char="•"/>
              <a:defRPr/>
            </a:pPr>
            <a:r>
              <a:rPr lang="tr-TR" sz="1500" b="0" dirty="0">
                <a:solidFill>
                  <a:srgbClr val="0070C0"/>
                </a:solidFill>
                <a:latin typeface="+mj-lt"/>
                <a:cs typeface="+mn-cs"/>
              </a:rPr>
              <a:t>Mardin’de cami ve külliyeler: Şeyh Çabuk, Hamit, Şeyh </a:t>
            </a:r>
            <a:r>
              <a:rPr lang="tr-TR" sz="1500" b="0" dirty="0" err="1">
                <a:solidFill>
                  <a:srgbClr val="0070C0"/>
                </a:solidFill>
                <a:latin typeface="+mj-lt"/>
                <a:cs typeface="+mn-cs"/>
              </a:rPr>
              <a:t>Mahmud</a:t>
            </a:r>
            <a:r>
              <a:rPr lang="tr-TR" sz="1500" b="0" dirty="0">
                <a:solidFill>
                  <a:srgbClr val="0070C0"/>
                </a:solidFill>
                <a:latin typeface="+mj-lt"/>
                <a:cs typeface="+mn-cs"/>
              </a:rPr>
              <a:t> Türki (Şeyh Ali) Camii, Pamuk, Reyhaniye, Arap (Azap), </a:t>
            </a:r>
            <a:r>
              <a:rPr lang="tr-TR" sz="1500" b="0" dirty="0" err="1">
                <a:solidFill>
                  <a:srgbClr val="0070C0"/>
                </a:solidFill>
                <a:latin typeface="+mj-lt"/>
                <a:cs typeface="+mn-cs"/>
              </a:rPr>
              <a:t>Zairi</a:t>
            </a:r>
            <a:r>
              <a:rPr lang="tr-TR" sz="1500" b="0" dirty="0">
                <a:solidFill>
                  <a:srgbClr val="0070C0"/>
                </a:solidFill>
                <a:latin typeface="+mj-lt"/>
                <a:cs typeface="+mn-cs"/>
              </a:rPr>
              <a:t> (Şeyh Muhammed </a:t>
            </a:r>
            <a:r>
              <a:rPr lang="tr-TR" sz="1500" b="0" dirty="0" err="1">
                <a:solidFill>
                  <a:srgbClr val="0070C0"/>
                </a:solidFill>
                <a:latin typeface="+mj-lt"/>
                <a:cs typeface="+mn-cs"/>
              </a:rPr>
              <a:t>Ezzerar</a:t>
            </a:r>
            <a:r>
              <a:rPr lang="tr-TR" sz="1500" b="0" dirty="0">
                <a:solidFill>
                  <a:srgbClr val="0070C0"/>
                </a:solidFill>
                <a:latin typeface="+mj-lt"/>
                <a:cs typeface="+mn-cs"/>
              </a:rPr>
              <a:t>), Hacı Ömer (Halife), Ulu Cami (Cami-i Kebir), </a:t>
            </a:r>
            <a:r>
              <a:rPr lang="tr-TR" sz="1500" b="0" dirty="0" err="1">
                <a:solidFill>
                  <a:srgbClr val="0070C0"/>
                </a:solidFill>
                <a:latin typeface="+mj-lt"/>
                <a:cs typeface="+mn-cs"/>
              </a:rPr>
              <a:t>Abdüllatif</a:t>
            </a:r>
            <a:r>
              <a:rPr lang="tr-TR" sz="1500" b="0" dirty="0">
                <a:solidFill>
                  <a:srgbClr val="0070C0"/>
                </a:solidFill>
                <a:latin typeface="+mj-lt"/>
                <a:cs typeface="+mn-cs"/>
              </a:rPr>
              <a:t> (</a:t>
            </a:r>
            <a:r>
              <a:rPr lang="tr-TR" sz="1500" b="0" dirty="0" err="1">
                <a:solidFill>
                  <a:srgbClr val="0070C0"/>
                </a:solidFill>
                <a:latin typeface="+mj-lt"/>
                <a:cs typeface="+mn-cs"/>
              </a:rPr>
              <a:t>Latifiye</a:t>
            </a:r>
            <a:r>
              <a:rPr lang="tr-TR" sz="1500" b="0" dirty="0">
                <a:solidFill>
                  <a:srgbClr val="0070C0"/>
                </a:solidFill>
                <a:latin typeface="+mj-lt"/>
                <a:cs typeface="+mn-cs"/>
              </a:rPr>
              <a:t>), Melik Mahmut, </a:t>
            </a:r>
            <a:r>
              <a:rPr lang="tr-TR" sz="1500" b="0" dirty="0" err="1">
                <a:solidFill>
                  <a:srgbClr val="0070C0"/>
                </a:solidFill>
                <a:latin typeface="+mj-lt"/>
                <a:cs typeface="+mn-cs"/>
              </a:rPr>
              <a:t>Şehidiye</a:t>
            </a:r>
            <a:r>
              <a:rPr lang="tr-TR" sz="1500" b="0" dirty="0">
                <a:solidFill>
                  <a:srgbClr val="0070C0"/>
                </a:solidFill>
                <a:latin typeface="+mj-lt"/>
                <a:cs typeface="+mn-cs"/>
              </a:rPr>
              <a:t> Camii-Medresesi, Kızıltepe Ulu Camii, </a:t>
            </a:r>
            <a:r>
              <a:rPr lang="tr-TR" sz="1500" b="0" dirty="0" err="1">
                <a:solidFill>
                  <a:srgbClr val="0070C0"/>
                </a:solidFill>
                <a:latin typeface="+mj-lt"/>
                <a:cs typeface="+mn-cs"/>
              </a:rPr>
              <a:t>Eminüddin</a:t>
            </a:r>
            <a:r>
              <a:rPr lang="tr-TR" sz="1500" b="0" dirty="0">
                <a:solidFill>
                  <a:srgbClr val="0070C0"/>
                </a:solidFill>
                <a:latin typeface="+mj-lt"/>
                <a:cs typeface="+mn-cs"/>
              </a:rPr>
              <a:t> Külliyesi, Şeyh Kasım Halveti Türbe ve Mescidi, Zinciriye Medresesi, </a:t>
            </a:r>
            <a:r>
              <a:rPr lang="tr-TR" sz="1500" b="0" dirty="0" err="1">
                <a:solidFill>
                  <a:srgbClr val="0070C0"/>
                </a:solidFill>
                <a:latin typeface="+mj-lt"/>
                <a:cs typeface="+mn-cs"/>
              </a:rPr>
              <a:t>Sıttı</a:t>
            </a:r>
            <a:r>
              <a:rPr lang="tr-TR" sz="1500" b="0" dirty="0">
                <a:solidFill>
                  <a:srgbClr val="0070C0"/>
                </a:solidFill>
                <a:latin typeface="+mj-lt"/>
                <a:cs typeface="+mn-cs"/>
              </a:rPr>
              <a:t> </a:t>
            </a:r>
            <a:r>
              <a:rPr lang="tr-TR" sz="1500" b="0" dirty="0" err="1">
                <a:solidFill>
                  <a:srgbClr val="0070C0"/>
                </a:solidFill>
                <a:latin typeface="+mj-lt"/>
                <a:cs typeface="+mn-cs"/>
              </a:rPr>
              <a:t>Radviyye</a:t>
            </a:r>
            <a:r>
              <a:rPr lang="tr-TR" sz="1500" b="0" dirty="0">
                <a:solidFill>
                  <a:srgbClr val="0070C0"/>
                </a:solidFill>
                <a:latin typeface="+mj-lt"/>
                <a:cs typeface="+mn-cs"/>
              </a:rPr>
              <a:t> (</a:t>
            </a:r>
            <a:r>
              <a:rPr lang="tr-TR" sz="1500" b="0" dirty="0" err="1">
                <a:solidFill>
                  <a:srgbClr val="0070C0"/>
                </a:solidFill>
                <a:latin typeface="+mj-lt"/>
                <a:cs typeface="+mn-cs"/>
              </a:rPr>
              <a:t>Hatuniye</a:t>
            </a:r>
            <a:r>
              <a:rPr lang="tr-TR" sz="1500" b="0" dirty="0">
                <a:solidFill>
                  <a:srgbClr val="0070C0"/>
                </a:solidFill>
                <a:latin typeface="+mj-lt"/>
                <a:cs typeface="+mn-cs"/>
              </a:rPr>
              <a:t>) Medresesi, Şah Sultan Hatun Medresesi, Melik Mansur Medresesi, </a:t>
            </a:r>
            <a:r>
              <a:rPr lang="tr-TR" sz="1500" b="0" dirty="0" err="1">
                <a:solidFill>
                  <a:srgbClr val="0070C0"/>
                </a:solidFill>
                <a:latin typeface="+mj-lt"/>
                <a:cs typeface="+mn-cs"/>
              </a:rPr>
              <a:t>Altunboğa</a:t>
            </a:r>
            <a:r>
              <a:rPr lang="tr-TR" sz="1500" b="0" dirty="0">
                <a:solidFill>
                  <a:srgbClr val="0070C0"/>
                </a:solidFill>
                <a:latin typeface="+mj-lt"/>
                <a:cs typeface="+mn-cs"/>
              </a:rPr>
              <a:t> Medresesi, </a:t>
            </a:r>
            <a:r>
              <a:rPr lang="tr-TR" sz="1500" b="0" dirty="0" err="1">
                <a:solidFill>
                  <a:srgbClr val="0070C0"/>
                </a:solidFill>
                <a:latin typeface="+mj-lt"/>
                <a:cs typeface="+mn-cs"/>
              </a:rPr>
              <a:t>Kasımiye</a:t>
            </a:r>
            <a:r>
              <a:rPr lang="tr-TR" sz="1500" b="0" dirty="0">
                <a:solidFill>
                  <a:srgbClr val="0070C0"/>
                </a:solidFill>
                <a:latin typeface="+mj-lt"/>
                <a:cs typeface="+mn-cs"/>
              </a:rPr>
              <a:t> Medresesi. </a:t>
            </a:r>
          </a:p>
          <a:p>
            <a:pPr marL="171450" indent="-171450" eaLnBrk="0" hangingPunct="0">
              <a:lnSpc>
                <a:spcPct val="90000"/>
              </a:lnSpc>
              <a:buFont typeface="Arial" panose="020B0604020202020204" pitchFamily="34" charset="0"/>
              <a:buChar char="•"/>
              <a:defRPr/>
            </a:pPr>
            <a:r>
              <a:rPr lang="tr-TR" sz="1500" b="0" dirty="0">
                <a:solidFill>
                  <a:srgbClr val="A40000"/>
                </a:solidFill>
                <a:latin typeface="+mj-lt"/>
                <a:cs typeface="+mn-cs"/>
              </a:rPr>
              <a:t>Mardin’de kilise ve manastırlar: Meryemana Kilisesi ve Patrikhanesi, Mor </a:t>
            </a:r>
            <a:r>
              <a:rPr lang="tr-TR" sz="1500" b="0" dirty="0" err="1">
                <a:solidFill>
                  <a:srgbClr val="A40000"/>
                </a:solidFill>
                <a:latin typeface="+mj-lt"/>
                <a:cs typeface="+mn-cs"/>
              </a:rPr>
              <a:t>Mihayel</a:t>
            </a:r>
            <a:r>
              <a:rPr lang="tr-TR" sz="1500" b="0" dirty="0">
                <a:solidFill>
                  <a:srgbClr val="A40000"/>
                </a:solidFill>
                <a:latin typeface="+mj-lt"/>
                <a:cs typeface="+mn-cs"/>
              </a:rPr>
              <a:t> Kilisesi ve Burç Manastırı, Mor </a:t>
            </a:r>
            <a:r>
              <a:rPr lang="tr-TR" sz="1500" b="0" dirty="0" err="1">
                <a:solidFill>
                  <a:srgbClr val="A40000"/>
                </a:solidFill>
                <a:latin typeface="+mj-lt"/>
                <a:cs typeface="+mn-cs"/>
              </a:rPr>
              <a:t>Behnam</a:t>
            </a:r>
            <a:r>
              <a:rPr lang="tr-TR" sz="1500" b="0" dirty="0">
                <a:solidFill>
                  <a:srgbClr val="A40000"/>
                </a:solidFill>
                <a:latin typeface="+mj-lt"/>
                <a:cs typeface="+mn-cs"/>
              </a:rPr>
              <a:t> (Kırklar) Kilisesi, Mor </a:t>
            </a:r>
            <a:r>
              <a:rPr lang="tr-TR" sz="1500" b="0" dirty="0" err="1">
                <a:solidFill>
                  <a:srgbClr val="A40000"/>
                </a:solidFill>
                <a:latin typeface="+mj-lt"/>
                <a:cs typeface="+mn-cs"/>
              </a:rPr>
              <a:t>Petrus</a:t>
            </a:r>
            <a:r>
              <a:rPr lang="tr-TR" sz="1500" b="0" dirty="0">
                <a:solidFill>
                  <a:srgbClr val="A40000"/>
                </a:solidFill>
                <a:latin typeface="+mj-lt"/>
                <a:cs typeface="+mn-cs"/>
              </a:rPr>
              <a:t> ve </a:t>
            </a:r>
            <a:r>
              <a:rPr lang="tr-TR" sz="1500" b="0" dirty="0" err="1">
                <a:solidFill>
                  <a:srgbClr val="A40000"/>
                </a:solidFill>
                <a:latin typeface="+mj-lt"/>
                <a:cs typeface="+mn-cs"/>
              </a:rPr>
              <a:t>Pavlus</a:t>
            </a:r>
            <a:r>
              <a:rPr lang="tr-TR" sz="1500" b="0" dirty="0">
                <a:solidFill>
                  <a:srgbClr val="A40000"/>
                </a:solidFill>
                <a:latin typeface="+mj-lt"/>
                <a:cs typeface="+mn-cs"/>
              </a:rPr>
              <a:t> Kilisesi, Mor </a:t>
            </a:r>
            <a:r>
              <a:rPr lang="tr-TR" sz="1500" b="0" dirty="0" err="1">
                <a:solidFill>
                  <a:srgbClr val="A40000"/>
                </a:solidFill>
                <a:latin typeface="+mj-lt"/>
                <a:cs typeface="+mn-cs"/>
              </a:rPr>
              <a:t>İliyo</a:t>
            </a:r>
            <a:r>
              <a:rPr lang="tr-TR" sz="1500" b="0" dirty="0">
                <a:solidFill>
                  <a:srgbClr val="A40000"/>
                </a:solidFill>
                <a:latin typeface="+mj-lt"/>
                <a:cs typeface="+mn-cs"/>
              </a:rPr>
              <a:t> Kilisesi, Mor Yusuf Kilisesi (</a:t>
            </a:r>
            <a:r>
              <a:rPr lang="tr-TR" sz="1500" b="0" dirty="0" err="1">
                <a:solidFill>
                  <a:srgbClr val="A40000"/>
                </a:solidFill>
                <a:latin typeface="+mj-lt"/>
                <a:cs typeface="+mn-cs"/>
              </a:rPr>
              <a:t>Surp</a:t>
            </a:r>
            <a:r>
              <a:rPr lang="tr-TR" sz="1500" b="0" dirty="0">
                <a:solidFill>
                  <a:srgbClr val="A40000"/>
                </a:solidFill>
                <a:latin typeface="+mj-lt"/>
                <a:cs typeface="+mn-cs"/>
              </a:rPr>
              <a:t> </a:t>
            </a:r>
            <a:r>
              <a:rPr lang="tr-TR" sz="1500" b="0" dirty="0" err="1">
                <a:solidFill>
                  <a:srgbClr val="A40000"/>
                </a:solidFill>
                <a:latin typeface="+mj-lt"/>
                <a:cs typeface="+mn-cs"/>
              </a:rPr>
              <a:t>Hovsep</a:t>
            </a:r>
            <a:r>
              <a:rPr lang="tr-TR" sz="1500" b="0" dirty="0">
                <a:solidFill>
                  <a:srgbClr val="A40000"/>
                </a:solidFill>
                <a:latin typeface="+mj-lt"/>
                <a:cs typeface="+mn-cs"/>
              </a:rPr>
              <a:t>), </a:t>
            </a:r>
            <a:r>
              <a:rPr lang="tr-TR" sz="1500" b="0" dirty="0" err="1">
                <a:solidFill>
                  <a:srgbClr val="A40000"/>
                </a:solidFill>
                <a:latin typeface="+mj-lt"/>
                <a:cs typeface="+mn-cs"/>
              </a:rPr>
              <a:t>İzozoel</a:t>
            </a:r>
            <a:r>
              <a:rPr lang="tr-TR" sz="1500" b="0" dirty="0">
                <a:solidFill>
                  <a:srgbClr val="A40000"/>
                </a:solidFill>
                <a:latin typeface="+mj-lt"/>
                <a:cs typeface="+mn-cs"/>
              </a:rPr>
              <a:t> Kilisesi, Mor </a:t>
            </a:r>
            <a:r>
              <a:rPr lang="tr-TR" sz="1500" b="0" dirty="0" err="1">
                <a:solidFill>
                  <a:srgbClr val="A40000"/>
                </a:solidFill>
                <a:latin typeface="+mj-lt"/>
                <a:cs typeface="+mn-cs"/>
              </a:rPr>
              <a:t>Stefanos</a:t>
            </a:r>
            <a:r>
              <a:rPr lang="tr-TR" sz="1500" b="0" dirty="0">
                <a:solidFill>
                  <a:srgbClr val="A40000"/>
                </a:solidFill>
                <a:latin typeface="+mj-lt"/>
                <a:cs typeface="+mn-cs"/>
              </a:rPr>
              <a:t> Kilisesi, </a:t>
            </a:r>
            <a:r>
              <a:rPr lang="tr-TR" sz="1500" b="0" dirty="0" err="1">
                <a:solidFill>
                  <a:srgbClr val="A40000"/>
                </a:solidFill>
                <a:latin typeface="+mj-lt"/>
                <a:cs typeface="+mn-cs"/>
              </a:rPr>
              <a:t>Hammara</a:t>
            </a:r>
            <a:r>
              <a:rPr lang="tr-TR" sz="1500" b="0" dirty="0">
                <a:solidFill>
                  <a:srgbClr val="A40000"/>
                </a:solidFill>
                <a:latin typeface="+mj-lt"/>
                <a:cs typeface="+mn-cs"/>
              </a:rPr>
              <a:t> Manastırı, Mor </a:t>
            </a:r>
            <a:r>
              <a:rPr lang="tr-TR" sz="1500" b="0" dirty="0" err="1">
                <a:solidFill>
                  <a:srgbClr val="A40000"/>
                </a:solidFill>
                <a:latin typeface="+mj-lt"/>
                <a:cs typeface="+mn-cs"/>
              </a:rPr>
              <a:t>Dimet</a:t>
            </a:r>
            <a:r>
              <a:rPr lang="tr-TR" sz="1500" b="0" dirty="0">
                <a:solidFill>
                  <a:srgbClr val="A40000"/>
                </a:solidFill>
                <a:latin typeface="+mj-lt"/>
                <a:cs typeface="+mn-cs"/>
              </a:rPr>
              <a:t> Manastırı, </a:t>
            </a:r>
            <a:r>
              <a:rPr lang="tr-TR" sz="1500" b="0" dirty="0" err="1">
                <a:solidFill>
                  <a:srgbClr val="A40000"/>
                </a:solidFill>
                <a:latin typeface="+mj-lt"/>
                <a:cs typeface="+mn-cs"/>
              </a:rPr>
              <a:t>Deyrülzeferan</a:t>
            </a:r>
            <a:r>
              <a:rPr lang="tr-TR" sz="1500" b="0" dirty="0">
                <a:solidFill>
                  <a:srgbClr val="A40000"/>
                </a:solidFill>
                <a:latin typeface="+mj-lt"/>
                <a:cs typeface="+mn-cs"/>
              </a:rPr>
              <a:t> Manastırı, Mor Evgin Manastırı, Meryem Ana Manastırı, Mor </a:t>
            </a:r>
            <a:r>
              <a:rPr lang="tr-TR" sz="1500" b="0" dirty="0" err="1">
                <a:solidFill>
                  <a:srgbClr val="A40000"/>
                </a:solidFill>
                <a:latin typeface="+mj-lt"/>
                <a:cs typeface="+mn-cs"/>
              </a:rPr>
              <a:t>Cırcıs</a:t>
            </a:r>
            <a:r>
              <a:rPr lang="tr-TR" sz="1500" b="0" dirty="0">
                <a:solidFill>
                  <a:srgbClr val="A40000"/>
                </a:solidFill>
                <a:latin typeface="+mj-lt"/>
                <a:cs typeface="+mn-cs"/>
              </a:rPr>
              <a:t> Manastırı, Mor Yakup Manastırı, </a:t>
            </a:r>
            <a:r>
              <a:rPr lang="tr-TR" sz="1500" b="0" dirty="0" err="1">
                <a:solidFill>
                  <a:srgbClr val="A40000"/>
                </a:solidFill>
                <a:latin typeface="+mj-lt"/>
                <a:cs typeface="+mn-cs"/>
              </a:rPr>
              <a:t>Deyrulumur</a:t>
            </a:r>
            <a:r>
              <a:rPr lang="tr-TR" sz="1500" b="0" dirty="0">
                <a:solidFill>
                  <a:srgbClr val="A40000"/>
                </a:solidFill>
                <a:latin typeface="+mj-lt"/>
                <a:cs typeface="+mn-cs"/>
              </a:rPr>
              <a:t> (Mor </a:t>
            </a:r>
            <a:r>
              <a:rPr lang="tr-TR" sz="1500" b="0" dirty="0" err="1">
                <a:solidFill>
                  <a:srgbClr val="A40000"/>
                </a:solidFill>
                <a:latin typeface="+mj-lt"/>
                <a:cs typeface="+mn-cs"/>
              </a:rPr>
              <a:t>Gabriel</a:t>
            </a:r>
            <a:r>
              <a:rPr lang="tr-TR" sz="1500" b="0" dirty="0">
                <a:solidFill>
                  <a:srgbClr val="A40000"/>
                </a:solidFill>
                <a:latin typeface="+mj-lt"/>
                <a:cs typeface="+mn-cs"/>
              </a:rPr>
              <a:t>) Manastırı.</a:t>
            </a:r>
          </a:p>
          <a:p>
            <a:pPr marL="171450" indent="-171450" eaLnBrk="0" hangingPunct="0">
              <a:lnSpc>
                <a:spcPct val="90000"/>
              </a:lnSpc>
              <a:buFont typeface="Arial" panose="020B0604020202020204" pitchFamily="34" charset="0"/>
              <a:buChar char="•"/>
              <a:defRPr/>
            </a:pPr>
            <a:r>
              <a:rPr lang="tr-TR" sz="1500" b="0" dirty="0">
                <a:solidFill>
                  <a:srgbClr val="0070C0"/>
                </a:solidFill>
                <a:latin typeface="+mj-lt"/>
                <a:cs typeface="+mn-cs"/>
              </a:rPr>
              <a:t>Mardin’de çarşılar: </a:t>
            </a:r>
            <a:r>
              <a:rPr lang="tr-TR" sz="1500" b="0" dirty="0" err="1">
                <a:solidFill>
                  <a:srgbClr val="0070C0"/>
                </a:solidFill>
                <a:latin typeface="+mj-lt"/>
                <a:cs typeface="+mn-cs"/>
              </a:rPr>
              <a:t>Kayseriyye</a:t>
            </a:r>
            <a:r>
              <a:rPr lang="tr-TR" sz="1500" b="0" dirty="0">
                <a:solidFill>
                  <a:srgbClr val="0070C0"/>
                </a:solidFill>
                <a:latin typeface="+mj-lt"/>
                <a:cs typeface="+mn-cs"/>
              </a:rPr>
              <a:t> (</a:t>
            </a:r>
            <a:r>
              <a:rPr lang="tr-TR" sz="1500" b="0" dirty="0" err="1">
                <a:solidFill>
                  <a:srgbClr val="0070C0"/>
                </a:solidFill>
                <a:latin typeface="+mj-lt"/>
                <a:cs typeface="+mn-cs"/>
              </a:rPr>
              <a:t>Bezestan</a:t>
            </a:r>
            <a:r>
              <a:rPr lang="tr-TR" sz="1500" b="0" dirty="0">
                <a:solidFill>
                  <a:srgbClr val="0070C0"/>
                </a:solidFill>
                <a:latin typeface="+mj-lt"/>
                <a:cs typeface="+mn-cs"/>
              </a:rPr>
              <a:t>), Revaklı Çarşı.</a:t>
            </a:r>
          </a:p>
          <a:p>
            <a:pPr marL="171450" indent="-171450" eaLnBrk="0" hangingPunct="0">
              <a:lnSpc>
                <a:spcPct val="90000"/>
              </a:lnSpc>
              <a:buFont typeface="Arial" panose="020B0604020202020204" pitchFamily="34" charset="0"/>
              <a:buChar char="•"/>
              <a:defRPr/>
            </a:pPr>
            <a:r>
              <a:rPr lang="tr-TR" sz="1500" b="0" dirty="0">
                <a:solidFill>
                  <a:srgbClr val="A40000"/>
                </a:solidFill>
                <a:latin typeface="+mj-lt"/>
                <a:cs typeface="+mn-cs"/>
              </a:rPr>
              <a:t>Mardin’de hamamlar: </a:t>
            </a:r>
            <a:r>
              <a:rPr lang="tr-TR" sz="1500" b="0" dirty="0" err="1">
                <a:solidFill>
                  <a:srgbClr val="A40000"/>
                </a:solidFill>
                <a:latin typeface="+mj-lt"/>
                <a:cs typeface="+mn-cs"/>
              </a:rPr>
              <a:t>Radviyye</a:t>
            </a:r>
            <a:r>
              <a:rPr lang="tr-TR" sz="1500" b="0" dirty="0">
                <a:solidFill>
                  <a:srgbClr val="A40000"/>
                </a:solidFill>
                <a:latin typeface="+mj-lt"/>
                <a:cs typeface="+mn-cs"/>
              </a:rPr>
              <a:t>, Ulu Cami Hamamı.</a:t>
            </a:r>
          </a:p>
          <a:p>
            <a:pPr marL="171450" indent="-171450" eaLnBrk="0" hangingPunct="0">
              <a:lnSpc>
                <a:spcPct val="90000"/>
              </a:lnSpc>
              <a:buFont typeface="Arial" panose="020B0604020202020204" pitchFamily="34" charset="0"/>
              <a:buChar char="•"/>
              <a:defRPr/>
            </a:pPr>
            <a:r>
              <a:rPr lang="tr-TR" sz="1500" b="0" dirty="0">
                <a:solidFill>
                  <a:srgbClr val="0070C0"/>
                </a:solidFill>
                <a:latin typeface="+mj-lt"/>
                <a:cs typeface="+mn-cs"/>
              </a:rPr>
              <a:t>Mardin’de mağaralar: </a:t>
            </a:r>
            <a:r>
              <a:rPr lang="tr-TR" sz="1500" b="0" dirty="0" err="1">
                <a:solidFill>
                  <a:srgbClr val="0070C0"/>
                </a:solidFill>
                <a:latin typeface="+mj-lt"/>
                <a:cs typeface="+mn-cs"/>
              </a:rPr>
              <a:t>Gızzelin</a:t>
            </a:r>
            <a:r>
              <a:rPr lang="tr-TR" sz="1500" b="0" dirty="0">
                <a:solidFill>
                  <a:srgbClr val="0070C0"/>
                </a:solidFill>
                <a:latin typeface="+mj-lt"/>
                <a:cs typeface="+mn-cs"/>
              </a:rPr>
              <a:t> (İplik Dokuma), Midyat </a:t>
            </a:r>
            <a:r>
              <a:rPr lang="tr-TR" sz="1500" b="0" dirty="0" err="1">
                <a:solidFill>
                  <a:srgbClr val="0070C0"/>
                </a:solidFill>
                <a:latin typeface="+mj-lt"/>
                <a:cs typeface="+mn-cs"/>
              </a:rPr>
              <a:t>Linveyri</a:t>
            </a:r>
            <a:r>
              <a:rPr lang="tr-TR" sz="1500" b="0" dirty="0">
                <a:solidFill>
                  <a:srgbClr val="0070C0"/>
                </a:solidFill>
                <a:latin typeface="+mj-lt"/>
                <a:cs typeface="+mn-cs"/>
              </a:rPr>
              <a:t> Şifa Mağarası, Mardin </a:t>
            </a:r>
            <a:r>
              <a:rPr lang="tr-TR" sz="1500" b="0" dirty="0" err="1">
                <a:solidFill>
                  <a:srgbClr val="0070C0"/>
                </a:solidFill>
                <a:latin typeface="+mj-lt"/>
                <a:cs typeface="+mn-cs"/>
              </a:rPr>
              <a:t>Şakolin</a:t>
            </a:r>
            <a:r>
              <a:rPr lang="tr-TR" sz="1500" b="0" dirty="0">
                <a:solidFill>
                  <a:srgbClr val="0070C0"/>
                </a:solidFill>
                <a:latin typeface="+mj-lt"/>
                <a:cs typeface="+mn-cs"/>
              </a:rPr>
              <a:t> ve </a:t>
            </a:r>
            <a:r>
              <a:rPr lang="tr-TR" sz="1500" b="0" dirty="0" err="1">
                <a:solidFill>
                  <a:srgbClr val="0070C0"/>
                </a:solidFill>
                <a:latin typeface="+mj-lt"/>
                <a:cs typeface="+mn-cs"/>
              </a:rPr>
              <a:t>Firiye</a:t>
            </a:r>
            <a:r>
              <a:rPr lang="tr-TR" sz="1500" b="0" dirty="0">
                <a:solidFill>
                  <a:srgbClr val="0070C0"/>
                </a:solidFill>
                <a:latin typeface="+mj-lt"/>
                <a:cs typeface="+mn-cs"/>
              </a:rPr>
              <a:t>, Midyat </a:t>
            </a:r>
            <a:r>
              <a:rPr lang="tr-TR" sz="1500" b="0" dirty="0" err="1">
                <a:solidFill>
                  <a:srgbClr val="0070C0"/>
                </a:solidFill>
                <a:latin typeface="+mj-lt"/>
                <a:cs typeface="+mn-cs"/>
              </a:rPr>
              <a:t>Kefilsannur</a:t>
            </a:r>
            <a:r>
              <a:rPr lang="tr-TR" sz="1500" b="0" dirty="0">
                <a:solidFill>
                  <a:srgbClr val="0070C0"/>
                </a:solidFill>
                <a:latin typeface="+mj-lt"/>
                <a:cs typeface="+mn-cs"/>
              </a:rPr>
              <a:t>, Midyat </a:t>
            </a:r>
            <a:r>
              <a:rPr lang="tr-TR" sz="1500" b="0" dirty="0" err="1">
                <a:solidFill>
                  <a:srgbClr val="0070C0"/>
                </a:solidFill>
                <a:latin typeface="+mj-lt"/>
                <a:cs typeface="+mn-cs"/>
              </a:rPr>
              <a:t>Şenköy</a:t>
            </a:r>
            <a:r>
              <a:rPr lang="tr-TR" sz="1500" b="0" dirty="0">
                <a:solidFill>
                  <a:srgbClr val="0070C0"/>
                </a:solidFill>
                <a:latin typeface="+mj-lt"/>
                <a:cs typeface="+mn-cs"/>
              </a:rPr>
              <a:t> </a:t>
            </a:r>
            <a:r>
              <a:rPr lang="tr-TR" sz="1500" b="0" dirty="0" err="1">
                <a:solidFill>
                  <a:srgbClr val="0070C0"/>
                </a:solidFill>
                <a:latin typeface="+mj-lt"/>
                <a:cs typeface="+mn-cs"/>
              </a:rPr>
              <a:t>Kefilmelep</a:t>
            </a:r>
            <a:r>
              <a:rPr lang="tr-TR" sz="1500" b="0" dirty="0">
                <a:solidFill>
                  <a:srgbClr val="0070C0"/>
                </a:solidFill>
                <a:latin typeface="+mj-lt"/>
                <a:cs typeface="+mn-cs"/>
              </a:rPr>
              <a:t>, </a:t>
            </a:r>
            <a:r>
              <a:rPr lang="tr-TR" sz="1500" b="0" dirty="0" err="1">
                <a:solidFill>
                  <a:srgbClr val="0070C0"/>
                </a:solidFill>
                <a:latin typeface="+mj-lt"/>
                <a:cs typeface="+mn-cs"/>
              </a:rPr>
              <a:t>Kefilmardin</a:t>
            </a:r>
            <a:r>
              <a:rPr lang="tr-TR" sz="1500" b="0" dirty="0">
                <a:solidFill>
                  <a:srgbClr val="0070C0"/>
                </a:solidFill>
                <a:latin typeface="+mj-lt"/>
                <a:cs typeface="+mn-cs"/>
              </a:rPr>
              <a:t>, Midyat </a:t>
            </a:r>
            <a:r>
              <a:rPr lang="tr-TR" sz="1500" b="0" dirty="0" err="1">
                <a:solidFill>
                  <a:srgbClr val="0070C0"/>
                </a:solidFill>
                <a:latin typeface="+mj-lt"/>
                <a:cs typeface="+mn-cs"/>
              </a:rPr>
              <a:t>Hapisnas</a:t>
            </a:r>
            <a:r>
              <a:rPr lang="tr-TR" sz="1500" b="0" dirty="0">
                <a:solidFill>
                  <a:srgbClr val="0070C0"/>
                </a:solidFill>
                <a:latin typeface="+mj-lt"/>
                <a:cs typeface="+mn-cs"/>
              </a:rPr>
              <a:t>, Midyat </a:t>
            </a:r>
            <a:r>
              <a:rPr lang="tr-TR" sz="1500" b="0" dirty="0" err="1">
                <a:solidFill>
                  <a:srgbClr val="0070C0"/>
                </a:solidFill>
                <a:latin typeface="+mj-lt"/>
                <a:cs typeface="+mn-cs"/>
              </a:rPr>
              <a:t>Tınat</a:t>
            </a:r>
            <a:r>
              <a:rPr lang="tr-TR" sz="1500" b="0" dirty="0">
                <a:solidFill>
                  <a:srgbClr val="0070C0"/>
                </a:solidFill>
                <a:latin typeface="+mj-lt"/>
                <a:cs typeface="+mn-cs"/>
              </a:rPr>
              <a:t>, Savur </a:t>
            </a:r>
            <a:r>
              <a:rPr lang="tr-TR" sz="1500" b="0" dirty="0" err="1">
                <a:solidFill>
                  <a:srgbClr val="0070C0"/>
                </a:solidFill>
                <a:latin typeface="+mj-lt"/>
                <a:cs typeface="+mn-cs"/>
              </a:rPr>
              <a:t>Kıllıt</a:t>
            </a:r>
            <a:r>
              <a:rPr lang="tr-TR" sz="1500" b="0" dirty="0">
                <a:solidFill>
                  <a:srgbClr val="0070C0"/>
                </a:solidFill>
                <a:latin typeface="+mj-lt"/>
                <a:cs typeface="+mn-cs"/>
              </a:rPr>
              <a:t>, Kızıltepe </a:t>
            </a:r>
            <a:r>
              <a:rPr lang="tr-TR" sz="1500" b="0" dirty="0" err="1">
                <a:solidFill>
                  <a:srgbClr val="0070C0"/>
                </a:solidFill>
                <a:latin typeface="+mj-lt"/>
                <a:cs typeface="+mn-cs"/>
              </a:rPr>
              <a:t>Hanika</a:t>
            </a:r>
            <a:r>
              <a:rPr lang="tr-TR" sz="1500" b="0" dirty="0">
                <a:solidFill>
                  <a:srgbClr val="0070C0"/>
                </a:solidFill>
                <a:latin typeface="+mj-lt"/>
                <a:cs typeface="+mn-cs"/>
              </a:rPr>
              <a:t> ve Salah, Nusaybin </a:t>
            </a:r>
            <a:r>
              <a:rPr lang="tr-TR" sz="1500" b="0" dirty="0" err="1">
                <a:solidFill>
                  <a:srgbClr val="0070C0"/>
                </a:solidFill>
                <a:latin typeface="+mj-lt"/>
                <a:cs typeface="+mn-cs"/>
              </a:rPr>
              <a:t>Hessinmeryem</a:t>
            </a:r>
            <a:r>
              <a:rPr lang="tr-TR" sz="1500" b="0" dirty="0">
                <a:solidFill>
                  <a:srgbClr val="0070C0"/>
                </a:solidFill>
                <a:latin typeface="+mj-lt"/>
                <a:cs typeface="+mn-cs"/>
              </a:rPr>
              <a:t> ve </a:t>
            </a:r>
            <a:r>
              <a:rPr lang="tr-TR" sz="1500" b="0" dirty="0" err="1">
                <a:solidFill>
                  <a:srgbClr val="0070C0"/>
                </a:solidFill>
                <a:latin typeface="+mj-lt"/>
                <a:cs typeface="+mn-cs"/>
              </a:rPr>
              <a:t>Sercahan</a:t>
            </a:r>
            <a:r>
              <a:rPr lang="tr-TR" sz="1500" b="0" dirty="0">
                <a:solidFill>
                  <a:srgbClr val="0070C0"/>
                </a:solidFill>
                <a:latin typeface="+mj-lt"/>
                <a:cs typeface="+mn-cs"/>
              </a:rPr>
              <a:t>, Mazıdağı </a:t>
            </a:r>
            <a:r>
              <a:rPr lang="tr-TR" sz="1500" b="0" dirty="0" err="1">
                <a:solidFill>
                  <a:srgbClr val="0070C0"/>
                </a:solidFill>
                <a:latin typeface="+mj-lt"/>
                <a:cs typeface="+mn-cs"/>
              </a:rPr>
              <a:t>Gümüşyuva</a:t>
            </a:r>
            <a:r>
              <a:rPr lang="tr-TR" sz="1500" b="0" dirty="0">
                <a:solidFill>
                  <a:srgbClr val="0070C0"/>
                </a:solidFill>
                <a:latin typeface="+mj-lt"/>
                <a:cs typeface="+mn-cs"/>
              </a:rPr>
              <a:t> ve </a:t>
            </a:r>
            <a:r>
              <a:rPr lang="tr-TR" sz="1500" b="0" dirty="0" err="1">
                <a:solidFill>
                  <a:srgbClr val="0070C0"/>
                </a:solidFill>
                <a:latin typeface="+mj-lt"/>
                <a:cs typeface="+mn-cs"/>
              </a:rPr>
              <a:t>Avrıhan</a:t>
            </a:r>
            <a:r>
              <a:rPr lang="tr-TR" sz="1500" b="0" dirty="0">
                <a:solidFill>
                  <a:srgbClr val="0070C0"/>
                </a:solidFill>
                <a:latin typeface="+mj-lt"/>
                <a:cs typeface="+mn-cs"/>
              </a:rPr>
              <a:t>, Derik Derinsu, </a:t>
            </a:r>
            <a:r>
              <a:rPr lang="tr-TR" sz="1500" b="0" dirty="0" err="1">
                <a:solidFill>
                  <a:srgbClr val="0070C0"/>
                </a:solidFill>
                <a:latin typeface="+mj-lt"/>
                <a:cs typeface="+mn-cs"/>
              </a:rPr>
              <a:t>Dırkıp</a:t>
            </a:r>
            <a:r>
              <a:rPr lang="tr-TR" sz="1500" b="0" dirty="0">
                <a:solidFill>
                  <a:srgbClr val="0070C0"/>
                </a:solidFill>
                <a:latin typeface="+mj-lt"/>
                <a:cs typeface="+mn-cs"/>
              </a:rPr>
              <a:t>, Haramiye</a:t>
            </a:r>
            <a:r>
              <a:rPr lang="tr-TR" sz="1500" b="0" dirty="0" smtClean="0">
                <a:solidFill>
                  <a:srgbClr val="0070C0"/>
                </a:solidFill>
                <a:latin typeface="+mj-lt"/>
                <a:cs typeface="+mn-cs"/>
              </a:rPr>
              <a:t>.</a:t>
            </a:r>
            <a:endParaRPr lang="tr-TR" sz="1500" b="0" dirty="0">
              <a:solidFill>
                <a:srgbClr val="0070C0"/>
              </a:solidFill>
              <a:latin typeface="+mj-lt"/>
              <a:cs typeface="+mn-cs"/>
            </a:endParaRPr>
          </a:p>
        </p:txBody>
      </p:sp>
      <p:sp>
        <p:nvSpPr>
          <p:cNvPr id="6" name="Metin Yer Tutucusu 3"/>
          <p:cNvSpPr txBox="1">
            <a:spLocks/>
          </p:cNvSpPr>
          <p:nvPr/>
        </p:nvSpPr>
        <p:spPr bwMode="auto">
          <a:xfrm>
            <a:off x="255060" y="6465215"/>
            <a:ext cx="8029482" cy="2500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tr-TR"/>
            </a:defPPr>
            <a:lvl1pPr marL="0" algn="l" defTabSz="914400" rtl="0" eaLnBrk="1" latinLnBrk="0" hangingPunct="1">
              <a:defRPr sz="1400" b="0" kern="1200">
                <a:solidFill>
                  <a:srgbClr val="CBDDEB"/>
                </a:solidFill>
                <a:latin typeface="+mj-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tr-TR" sz="900" dirty="0" smtClean="0">
                <a:solidFill>
                  <a:schemeClr val="tx1"/>
                </a:solidFill>
              </a:rPr>
              <a:t>Kaynak: Mardin  İl Kültür ve Turizm Müdürlüğü, Turizm Aktiviteleri, </a:t>
            </a:r>
            <a:r>
              <a:rPr lang="tr-TR" sz="900" dirty="0" smtClean="0">
                <a:solidFill>
                  <a:schemeClr val="tx1"/>
                </a:solidFill>
                <a:hlinkClick r:id="rId2"/>
              </a:rPr>
              <a:t>http://www.mardinkulturturizm.gov.tr/TR-56515/midyat.html</a:t>
            </a:r>
            <a:r>
              <a:rPr lang="tr-TR" sz="900" dirty="0" smtClean="0">
                <a:solidFill>
                  <a:schemeClr val="tx1"/>
                </a:solidFill>
              </a:rPr>
              <a:t>, (E.T. 05.05.2021).</a:t>
            </a:r>
          </a:p>
        </p:txBody>
      </p:sp>
      <p:sp>
        <p:nvSpPr>
          <p:cNvPr id="7" name="Dikdörtgen 6"/>
          <p:cNvSpPr/>
          <p:nvPr/>
        </p:nvSpPr>
        <p:spPr>
          <a:xfrm>
            <a:off x="0" y="1709803"/>
            <a:ext cx="9119870" cy="307777"/>
          </a:xfrm>
          <a:prstGeom prst="rect">
            <a:avLst/>
          </a:prstGeom>
          <a:solidFill>
            <a:srgbClr val="002060"/>
          </a:solidFill>
        </p:spPr>
        <p:txBody>
          <a:bodyPr wrap="square">
            <a:spAutoFit/>
          </a:bodyPr>
          <a:lstStyle/>
          <a:p>
            <a:pPr algn="ctr"/>
            <a:r>
              <a:rPr lang="tr-TR"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Mardin’de tarih ve turizm</a:t>
            </a:r>
            <a:endParaRPr lang="tr-TR"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2329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Nesne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0755" name="think-cell Slide" r:id="rId5" imgW="444" imgH="446" progId="TCLayout.ActiveDocument.1">
                  <p:embed/>
                </p:oleObj>
              </mc:Choice>
              <mc:Fallback>
                <p:oleObj name="think-cell Slide" r:id="rId5" imgW="444" imgH="44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Dikdörtgen 14"/>
          <p:cNvSpPr/>
          <p:nvPr/>
        </p:nvSpPr>
        <p:spPr bwMode="auto">
          <a:xfrm>
            <a:off x="0" y="0"/>
            <a:ext cx="9144000" cy="10001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4000" b="1" i="0" u="none" strike="noStrike" cap="none" normalizeH="0" baseline="0" smtClean="0">
              <a:ln>
                <a:noFill/>
              </a:ln>
              <a:solidFill>
                <a:schemeClr val="tx1"/>
              </a:solidFill>
              <a:effectLst/>
              <a:latin typeface="Arial" charset="0"/>
              <a:cs typeface="Arial" charset="0"/>
            </a:endParaRPr>
          </a:p>
        </p:txBody>
      </p:sp>
      <p:sp>
        <p:nvSpPr>
          <p:cNvPr id="13" name="Dikdörtgen 12"/>
          <p:cNvSpPr/>
          <p:nvPr/>
        </p:nvSpPr>
        <p:spPr>
          <a:xfrm>
            <a:off x="343394" y="0"/>
            <a:ext cx="193964" cy="68580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575952" y="0"/>
            <a:ext cx="193964" cy="68580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15"/>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3844956" y="463044"/>
            <a:ext cx="1792059" cy="763284"/>
          </a:xfrm>
          <a:prstGeom prst="rect">
            <a:avLst/>
          </a:prstGeom>
          <a:solidFill>
            <a:schemeClr val="bg1">
              <a:alpha val="95000"/>
            </a:schemeClr>
          </a:solidFill>
        </p:spPr>
      </p:pic>
      <p:pic>
        <p:nvPicPr>
          <p:cNvPr id="17" name="Resim 16"/>
          <p:cNvPicPr>
            <a:picLocks noChangeAspect="1"/>
          </p:cNvPicPr>
          <p:nvPr/>
        </p:nvPicPr>
        <p:blipFill rotWithShape="1">
          <a:blip r:embed="rId9" cstate="print">
            <a:extLst>
              <a:ext uri="{28A0092B-C50C-407E-A947-70E740481C1C}">
                <a14:useLocalDpi xmlns:a14="http://schemas.microsoft.com/office/drawing/2010/main" val="0"/>
              </a:ext>
            </a:extLst>
          </a:blip>
          <a:srcRect t="61290" r="67302" b="8237"/>
          <a:stretch/>
        </p:blipFill>
        <p:spPr>
          <a:xfrm>
            <a:off x="7044034" y="463044"/>
            <a:ext cx="1620995" cy="763284"/>
          </a:xfrm>
          <a:prstGeom prst="rect">
            <a:avLst/>
          </a:prstGeom>
        </p:spPr>
      </p:pic>
      <p:pic>
        <p:nvPicPr>
          <p:cNvPr id="18" name="Resim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0171" y="449294"/>
            <a:ext cx="775563" cy="775563"/>
          </a:xfrm>
          <a:prstGeom prst="rect">
            <a:avLst/>
          </a:prstGeom>
        </p:spPr>
      </p:pic>
      <p:sp>
        <p:nvSpPr>
          <p:cNvPr id="12" name="Dikdörtgen 11"/>
          <p:cNvSpPr/>
          <p:nvPr/>
        </p:nvSpPr>
        <p:spPr>
          <a:xfrm>
            <a:off x="3685856" y="388116"/>
            <a:ext cx="5244191" cy="1092591"/>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Picture 273" descr="Açıklama: D:\Documents\ACADEMIC_consultancy.14.5.19\A) FORMS_DOCS etc\LOGOs of chambourses\ktb_logo_new.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33240" y="5916306"/>
            <a:ext cx="540458" cy="4764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70" descr="Açıklama: D:\Documents\ACADEMIC_consultancy.14.5.19\A) FORMS_DOCS etc\LOGOs of chambourses\ktso_logo_new.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48190" y="5886779"/>
            <a:ext cx="425804" cy="56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78" descr="Açıklama: D:\Documents\ACADEMIC_consultancy.14.5.19\A) FORMS_DOCS etc\LOGOs of chambourses\ntb-logo_new.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85049" y="5889405"/>
            <a:ext cx="564254" cy="56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9" descr="Açıklama: D:\Documents\ACADEMIC_consultancy.14.5.19\A) FORMS_DOCS etc\LOGOs of chambourses\ntso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54531" y="5944244"/>
            <a:ext cx="469556" cy="46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Unvan 1"/>
          <p:cNvSpPr txBox="1">
            <a:spLocks/>
          </p:cNvSpPr>
          <p:nvPr/>
        </p:nvSpPr>
        <p:spPr bwMode="auto">
          <a:xfrm>
            <a:off x="1129392" y="1416560"/>
            <a:ext cx="7772399"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sz="4400" b="1" i="0" u="none" strike="noStrike" kern="0" cap="none" spc="0" normalizeH="0" baseline="0" noProof="0" dirty="0" smtClean="0">
                <a:ln>
                  <a:noFill/>
                </a:ln>
                <a:solidFill>
                  <a:srgbClr val="1F318D"/>
                </a:solidFill>
                <a:effectLst/>
                <a:uLnTx/>
                <a:uFillTx/>
                <a:latin typeface="Tahoma"/>
                <a:ea typeface="+mj-ea"/>
                <a:cs typeface="Arial"/>
              </a:rPr>
              <a:t>İçerik</a:t>
            </a:r>
            <a:endParaRPr kumimoji="0" lang="tr-TR" sz="4400" b="1" i="0" u="none" strike="noStrike" kern="0" cap="none" spc="0" normalizeH="0" baseline="0" noProof="0" dirty="0">
              <a:ln>
                <a:noFill/>
              </a:ln>
              <a:solidFill>
                <a:srgbClr val="1F318D"/>
              </a:solidFill>
              <a:effectLst/>
              <a:uLnTx/>
              <a:uFillTx/>
              <a:latin typeface="Tahoma"/>
              <a:ea typeface="+mj-ea"/>
              <a:cs typeface="Arial"/>
            </a:endParaRPr>
          </a:p>
        </p:txBody>
      </p:sp>
      <p:sp>
        <p:nvSpPr>
          <p:cNvPr id="25" name="İçerik Yer Tutucusu 2"/>
          <p:cNvSpPr txBox="1">
            <a:spLocks/>
          </p:cNvSpPr>
          <p:nvPr/>
        </p:nvSpPr>
        <p:spPr bwMode="auto">
          <a:xfrm>
            <a:off x="1129392" y="2386895"/>
            <a:ext cx="7655708" cy="15763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j-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j-lt"/>
                <a:cs typeface="+mn-cs"/>
              </a:defRPr>
            </a:lvl2pPr>
            <a:lvl3pPr marL="1143000" indent="-228600" algn="l" rtl="0" eaLnBrk="0" fontAlgn="base" hangingPunct="0">
              <a:spcBef>
                <a:spcPct val="20000"/>
              </a:spcBef>
              <a:spcAft>
                <a:spcPct val="0"/>
              </a:spcAft>
              <a:buChar char="•"/>
              <a:defRPr sz="2400">
                <a:solidFill>
                  <a:schemeClr val="tx1"/>
                </a:solidFill>
                <a:latin typeface="+mj-lt"/>
                <a:cs typeface="+mn-cs"/>
              </a:defRPr>
            </a:lvl3pPr>
            <a:lvl4pPr marL="1600200" indent="-228600" algn="l" rtl="0" eaLnBrk="0" fontAlgn="base" hangingPunct="0">
              <a:spcBef>
                <a:spcPct val="20000"/>
              </a:spcBef>
              <a:spcAft>
                <a:spcPct val="0"/>
              </a:spcAft>
              <a:buChar char="–"/>
              <a:defRPr sz="2000">
                <a:solidFill>
                  <a:schemeClr val="tx1"/>
                </a:solidFill>
                <a:latin typeface="+mj-lt"/>
                <a:cs typeface="+mn-cs"/>
              </a:defRPr>
            </a:lvl4pPr>
            <a:lvl5pPr marL="2057400" indent="-228600" algn="l" rtl="0" eaLnBrk="0" fontAlgn="base" hangingPunct="0">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marR="0" lvl="0" indent="-457200" algn="l" defTabSz="914400" rtl="0" eaLnBrk="0" fontAlgn="base" latinLnBrk="0" hangingPunct="0">
              <a:lnSpc>
                <a:spcPct val="100000"/>
              </a:lnSpc>
              <a:spcBef>
                <a:spcPct val="20000"/>
              </a:spcBef>
              <a:spcAft>
                <a:spcPct val="0"/>
              </a:spcAft>
              <a:buClr>
                <a:srgbClr val="E60000"/>
              </a:buClr>
              <a:buSzPct val="85000"/>
              <a:buFont typeface="+mj-lt"/>
              <a:buAutoNum type="arabicPeriod"/>
              <a:tabLst/>
              <a:defRPr/>
            </a:pPr>
            <a:r>
              <a:rPr lang="tr-TR" sz="2400" kern="0" dirty="0" smtClean="0">
                <a:solidFill>
                  <a:srgbClr val="000000"/>
                </a:solidFill>
                <a:latin typeface="Tahoma"/>
                <a:cs typeface="Arial"/>
              </a:rPr>
              <a:t>Sosyal ve ekonomik yapı</a:t>
            </a:r>
          </a:p>
          <a:p>
            <a:pPr marL="457200" marR="0" lvl="0" indent="-457200" algn="l" defTabSz="914400" rtl="0" eaLnBrk="0" fontAlgn="base" latinLnBrk="0" hangingPunct="0">
              <a:lnSpc>
                <a:spcPct val="100000"/>
              </a:lnSpc>
              <a:spcBef>
                <a:spcPct val="20000"/>
              </a:spcBef>
              <a:spcAft>
                <a:spcPct val="0"/>
              </a:spcAft>
              <a:buClr>
                <a:srgbClr val="E60000"/>
              </a:buClr>
              <a:buSzPct val="85000"/>
              <a:buFont typeface="+mj-lt"/>
              <a:buAutoNum type="arabicPeriod"/>
              <a:tabLst/>
              <a:defRPr/>
            </a:pPr>
            <a:r>
              <a:rPr kumimoji="0" lang="tr-TR" sz="2400" b="0" i="0" u="none" strike="noStrike" kern="0" cap="none" spc="0" normalizeH="0" baseline="0" noProof="0" dirty="0" smtClean="0">
                <a:ln>
                  <a:noFill/>
                </a:ln>
                <a:solidFill>
                  <a:srgbClr val="000000"/>
                </a:solidFill>
                <a:effectLst/>
                <a:uLnTx/>
                <a:uFillTx/>
                <a:latin typeface="Tahoma"/>
                <a:cs typeface="Arial"/>
              </a:rPr>
              <a:t>Sektör bazlı analizler</a:t>
            </a:r>
          </a:p>
          <a:p>
            <a:pPr marL="400050" lvl="1" indent="0">
              <a:buClr>
                <a:srgbClr val="E60000"/>
              </a:buClr>
              <a:buSzPct val="85000"/>
              <a:buNone/>
              <a:defRPr/>
            </a:pPr>
            <a:endParaRPr kumimoji="0" lang="tr-TR" sz="2000" b="0" i="0" u="none" strike="noStrike" kern="0" cap="none" spc="0" normalizeH="0" baseline="0" noProof="0" dirty="0" smtClean="0">
              <a:ln>
                <a:noFill/>
              </a:ln>
              <a:solidFill>
                <a:srgbClr val="000000"/>
              </a:solidFill>
              <a:effectLst/>
              <a:uLnTx/>
              <a:uFillTx/>
              <a:latin typeface="Tahoma"/>
              <a:cs typeface="Arial"/>
            </a:endParaRPr>
          </a:p>
        </p:txBody>
      </p:sp>
      <p:pic>
        <p:nvPicPr>
          <p:cNvPr id="26" name="Picture 279" descr="Açıklama: D:\Documents\ACADEMIC_consultancy.14.5.19\A) FORMS_DOCS etc\LOGOs of chambourses\mtso-logo_new.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75457" y="5944244"/>
            <a:ext cx="1844714" cy="52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02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Nesne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1781" name="think-cell Slide" r:id="rId5" imgW="444" imgH="446" progId="TCLayout.ActiveDocument.1">
                  <p:embed/>
                </p:oleObj>
              </mc:Choice>
              <mc:Fallback>
                <p:oleObj name="think-cell Slide" r:id="rId5" imgW="444" imgH="44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Dikdörtgen 14"/>
          <p:cNvSpPr/>
          <p:nvPr/>
        </p:nvSpPr>
        <p:spPr bwMode="auto">
          <a:xfrm>
            <a:off x="0" y="0"/>
            <a:ext cx="9144000" cy="10001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4000" b="1" i="0" u="none" strike="noStrike" cap="none" normalizeH="0" baseline="0" smtClean="0">
              <a:ln>
                <a:noFill/>
              </a:ln>
              <a:solidFill>
                <a:schemeClr val="tx1"/>
              </a:solidFill>
              <a:effectLst/>
              <a:latin typeface="Arial" charset="0"/>
              <a:cs typeface="Arial" charset="0"/>
            </a:endParaRPr>
          </a:p>
        </p:txBody>
      </p:sp>
      <p:sp>
        <p:nvSpPr>
          <p:cNvPr id="13" name="Dikdörtgen 12"/>
          <p:cNvSpPr/>
          <p:nvPr/>
        </p:nvSpPr>
        <p:spPr>
          <a:xfrm>
            <a:off x="343394" y="0"/>
            <a:ext cx="193964" cy="68580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575952" y="0"/>
            <a:ext cx="193964" cy="68580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15"/>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3844956" y="463044"/>
            <a:ext cx="1792059" cy="763284"/>
          </a:xfrm>
          <a:prstGeom prst="rect">
            <a:avLst/>
          </a:prstGeom>
          <a:solidFill>
            <a:schemeClr val="bg1">
              <a:alpha val="95000"/>
            </a:schemeClr>
          </a:solidFill>
        </p:spPr>
      </p:pic>
      <p:pic>
        <p:nvPicPr>
          <p:cNvPr id="17" name="Resim 16"/>
          <p:cNvPicPr>
            <a:picLocks noChangeAspect="1"/>
          </p:cNvPicPr>
          <p:nvPr/>
        </p:nvPicPr>
        <p:blipFill rotWithShape="1">
          <a:blip r:embed="rId9" cstate="print">
            <a:extLst>
              <a:ext uri="{28A0092B-C50C-407E-A947-70E740481C1C}">
                <a14:useLocalDpi xmlns:a14="http://schemas.microsoft.com/office/drawing/2010/main" val="0"/>
              </a:ext>
            </a:extLst>
          </a:blip>
          <a:srcRect t="61290" r="67302" b="8237"/>
          <a:stretch/>
        </p:blipFill>
        <p:spPr>
          <a:xfrm>
            <a:off x="7044034" y="463044"/>
            <a:ext cx="1620995" cy="763284"/>
          </a:xfrm>
          <a:prstGeom prst="rect">
            <a:avLst/>
          </a:prstGeom>
        </p:spPr>
      </p:pic>
      <p:pic>
        <p:nvPicPr>
          <p:cNvPr id="18" name="Resim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0171" y="449294"/>
            <a:ext cx="775563" cy="775563"/>
          </a:xfrm>
          <a:prstGeom prst="rect">
            <a:avLst/>
          </a:prstGeom>
        </p:spPr>
      </p:pic>
      <p:sp>
        <p:nvSpPr>
          <p:cNvPr id="12" name="Dikdörtgen 11"/>
          <p:cNvSpPr/>
          <p:nvPr/>
        </p:nvSpPr>
        <p:spPr>
          <a:xfrm>
            <a:off x="3685856" y="388116"/>
            <a:ext cx="5244191" cy="1092591"/>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Picture 273" descr="Açıklama: D:\Documents\ACADEMIC_consultancy.14.5.19\A) FORMS_DOCS etc\LOGOs of chambourses\ktb_logo_new.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33240" y="5916306"/>
            <a:ext cx="540458" cy="4764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70" descr="Açıklama: D:\Documents\ACADEMIC_consultancy.14.5.19\A) FORMS_DOCS etc\LOGOs of chambourses\ktso_logo_new.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48190" y="5886779"/>
            <a:ext cx="425804" cy="56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78" descr="Açıklama: D:\Documents\ACADEMIC_consultancy.14.5.19\A) FORMS_DOCS etc\LOGOs of chambourses\ntb-logo_new.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85049" y="5889405"/>
            <a:ext cx="564254" cy="56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9" descr="Açıklama: D:\Documents\ACADEMIC_consultancy.14.5.19\A) FORMS_DOCS etc\LOGOs of chambourses\ntso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54531" y="5944244"/>
            <a:ext cx="469556" cy="46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Unvan 1"/>
          <p:cNvSpPr txBox="1">
            <a:spLocks/>
          </p:cNvSpPr>
          <p:nvPr/>
        </p:nvSpPr>
        <p:spPr bwMode="auto">
          <a:xfrm>
            <a:off x="1129392" y="1416560"/>
            <a:ext cx="7772399"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pPr marL="742950" lvl="0" indent="-742950">
              <a:buFont typeface="+mj-lt"/>
              <a:buAutoNum type="arabicPeriod"/>
              <a:defRPr/>
            </a:pPr>
            <a:r>
              <a:rPr lang="tr-TR" sz="3600" kern="0" dirty="0"/>
              <a:t>Sosyal ve ekonomik yapı</a:t>
            </a:r>
          </a:p>
        </p:txBody>
      </p:sp>
      <p:sp>
        <p:nvSpPr>
          <p:cNvPr id="27" name="İçerik Yer Tutucusu 2"/>
          <p:cNvSpPr txBox="1">
            <a:spLocks/>
          </p:cNvSpPr>
          <p:nvPr/>
        </p:nvSpPr>
        <p:spPr bwMode="auto">
          <a:xfrm>
            <a:off x="1136057" y="2254760"/>
            <a:ext cx="7715499" cy="34169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j-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j-lt"/>
                <a:cs typeface="+mn-cs"/>
              </a:defRPr>
            </a:lvl2pPr>
            <a:lvl3pPr marL="1143000" indent="-228600" algn="l" rtl="0" eaLnBrk="0" fontAlgn="base" hangingPunct="0">
              <a:spcBef>
                <a:spcPct val="20000"/>
              </a:spcBef>
              <a:spcAft>
                <a:spcPct val="0"/>
              </a:spcAft>
              <a:buChar char="•"/>
              <a:defRPr sz="2400">
                <a:solidFill>
                  <a:schemeClr val="tx1"/>
                </a:solidFill>
                <a:latin typeface="+mj-lt"/>
                <a:cs typeface="+mn-cs"/>
              </a:defRPr>
            </a:lvl3pPr>
            <a:lvl4pPr marL="1600200" indent="-228600" algn="l" rtl="0" eaLnBrk="0" fontAlgn="base" hangingPunct="0">
              <a:spcBef>
                <a:spcPct val="20000"/>
              </a:spcBef>
              <a:spcAft>
                <a:spcPct val="0"/>
              </a:spcAft>
              <a:buChar char="–"/>
              <a:defRPr sz="2000">
                <a:solidFill>
                  <a:schemeClr val="tx1"/>
                </a:solidFill>
                <a:latin typeface="+mj-lt"/>
                <a:cs typeface="+mn-cs"/>
              </a:defRPr>
            </a:lvl4pPr>
            <a:lvl5pPr marL="2057400" indent="-228600" algn="l" rtl="0" eaLnBrk="0" fontAlgn="base" hangingPunct="0">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0" fontAlgn="base" latinLnBrk="0" hangingPunct="0">
              <a:lnSpc>
                <a:spcPct val="100000"/>
              </a:lnSpc>
              <a:spcBef>
                <a:spcPct val="20000"/>
              </a:spcBef>
              <a:spcAft>
                <a:spcPct val="0"/>
              </a:spcAft>
              <a:buClr>
                <a:srgbClr val="E60000"/>
              </a:buClr>
              <a:buSzPct val="85000"/>
              <a:buFont typeface="Wingdings" pitchFamily="2" charset="2"/>
              <a:buChar char="n"/>
              <a:tabLst/>
              <a:defRPr/>
            </a:pPr>
            <a:r>
              <a:rPr kumimoji="0" lang="tr-TR" b="0" i="0" u="none" strike="noStrike" kern="0" cap="none" spc="0" normalizeH="0" baseline="0" noProof="0" dirty="0" smtClean="0">
                <a:ln>
                  <a:noFill/>
                </a:ln>
                <a:solidFill>
                  <a:srgbClr val="000000"/>
                </a:solidFill>
                <a:effectLst/>
                <a:uLnTx/>
                <a:uFillTx/>
                <a:latin typeface="Tahoma"/>
                <a:ea typeface="+mn-ea"/>
                <a:cs typeface="Arial"/>
              </a:rPr>
              <a:t>Nüfus ve göç </a:t>
            </a:r>
          </a:p>
          <a:p>
            <a:pPr marL="342900" marR="0" lvl="0" indent="-342900" algn="l" defTabSz="914400" rtl="0" eaLnBrk="0" fontAlgn="base" latinLnBrk="0" hangingPunct="0">
              <a:lnSpc>
                <a:spcPct val="100000"/>
              </a:lnSpc>
              <a:spcBef>
                <a:spcPct val="20000"/>
              </a:spcBef>
              <a:spcAft>
                <a:spcPct val="0"/>
              </a:spcAft>
              <a:buClr>
                <a:srgbClr val="E60000"/>
              </a:buClr>
              <a:buSzPct val="85000"/>
              <a:buFont typeface="Wingdings" pitchFamily="2" charset="2"/>
              <a:buChar char="n"/>
              <a:tabLst/>
              <a:defRPr/>
            </a:pPr>
            <a:r>
              <a:rPr lang="tr-TR" kern="0" noProof="0" dirty="0" smtClean="0">
                <a:solidFill>
                  <a:srgbClr val="000000"/>
                </a:solidFill>
                <a:latin typeface="Tahoma"/>
                <a:cs typeface="Arial"/>
              </a:rPr>
              <a:t>Büyüme</a:t>
            </a:r>
          </a:p>
          <a:p>
            <a:pPr marL="342900" marR="0" lvl="0" indent="-342900" algn="l" defTabSz="914400" rtl="0" eaLnBrk="0" fontAlgn="base" latinLnBrk="0" hangingPunct="0">
              <a:lnSpc>
                <a:spcPct val="100000"/>
              </a:lnSpc>
              <a:spcBef>
                <a:spcPct val="20000"/>
              </a:spcBef>
              <a:spcAft>
                <a:spcPct val="0"/>
              </a:spcAft>
              <a:buClr>
                <a:srgbClr val="E60000"/>
              </a:buClr>
              <a:buSzPct val="85000"/>
              <a:buFont typeface="Wingdings" pitchFamily="2" charset="2"/>
              <a:buChar char="n"/>
              <a:tabLst/>
              <a:defRPr/>
            </a:pPr>
            <a:r>
              <a:rPr lang="tr-TR" kern="0" dirty="0" smtClean="0">
                <a:solidFill>
                  <a:srgbClr val="000000"/>
                </a:solidFill>
                <a:latin typeface="Tahoma"/>
                <a:cs typeface="Arial"/>
              </a:rPr>
              <a:t>Enflasyon</a:t>
            </a:r>
            <a:endParaRPr lang="tr-TR" kern="0" noProof="0" dirty="0" smtClean="0">
              <a:solidFill>
                <a:srgbClr val="000000"/>
              </a:solidFill>
              <a:latin typeface="Tahoma"/>
              <a:cs typeface="Arial"/>
            </a:endParaRPr>
          </a:p>
          <a:p>
            <a:pPr>
              <a:defRPr/>
            </a:pPr>
            <a:r>
              <a:rPr lang="tr-TR" kern="0" dirty="0">
                <a:solidFill>
                  <a:srgbClr val="000000"/>
                </a:solidFill>
              </a:rPr>
              <a:t>Dış </a:t>
            </a:r>
            <a:r>
              <a:rPr lang="tr-TR" kern="0" dirty="0" smtClean="0">
                <a:solidFill>
                  <a:srgbClr val="000000"/>
                </a:solidFill>
              </a:rPr>
              <a:t>ticaret</a:t>
            </a:r>
            <a:endParaRPr lang="tr-TR" kern="0" dirty="0">
              <a:solidFill>
                <a:srgbClr val="000000"/>
              </a:solidFill>
              <a:latin typeface="Tahoma"/>
              <a:cs typeface="Arial"/>
            </a:endParaRPr>
          </a:p>
          <a:p>
            <a:pPr marL="342900" marR="0" lvl="0" indent="-342900" algn="l" defTabSz="914400" rtl="0" eaLnBrk="0" fontAlgn="base" latinLnBrk="0" hangingPunct="0">
              <a:lnSpc>
                <a:spcPct val="100000"/>
              </a:lnSpc>
              <a:spcBef>
                <a:spcPct val="20000"/>
              </a:spcBef>
              <a:spcAft>
                <a:spcPct val="0"/>
              </a:spcAft>
              <a:buClr>
                <a:srgbClr val="E60000"/>
              </a:buClr>
              <a:buSzPct val="85000"/>
              <a:buFont typeface="Wingdings" pitchFamily="2" charset="2"/>
              <a:buChar char="n"/>
              <a:tabLst/>
              <a:defRPr/>
            </a:pPr>
            <a:r>
              <a:rPr kumimoji="0" lang="tr-TR" b="0" i="0" u="none" strike="noStrike" kern="0" cap="none" spc="0" normalizeH="0" baseline="0" noProof="0" dirty="0" smtClean="0">
                <a:ln>
                  <a:noFill/>
                </a:ln>
                <a:solidFill>
                  <a:srgbClr val="000000"/>
                </a:solidFill>
                <a:effectLst/>
                <a:uLnTx/>
                <a:uFillTx/>
                <a:latin typeface="Tahoma"/>
                <a:cs typeface="Arial"/>
              </a:rPr>
              <a:t>İstihdam</a:t>
            </a:r>
          </a:p>
          <a:p>
            <a:pPr marL="342900" marR="0" lvl="0" indent="-342900" algn="l" defTabSz="914400" rtl="0" eaLnBrk="0" fontAlgn="base" latinLnBrk="0" hangingPunct="0">
              <a:lnSpc>
                <a:spcPct val="100000"/>
              </a:lnSpc>
              <a:spcBef>
                <a:spcPct val="20000"/>
              </a:spcBef>
              <a:spcAft>
                <a:spcPct val="0"/>
              </a:spcAft>
              <a:buClr>
                <a:srgbClr val="E60000"/>
              </a:buClr>
              <a:buSzPct val="85000"/>
              <a:buFont typeface="Wingdings" pitchFamily="2" charset="2"/>
              <a:buChar char="n"/>
              <a:tabLst/>
              <a:defRPr/>
            </a:pPr>
            <a:r>
              <a:rPr lang="tr-TR" kern="0" dirty="0" smtClean="0">
                <a:solidFill>
                  <a:srgbClr val="000000"/>
                </a:solidFill>
                <a:latin typeface="Tahoma"/>
                <a:cs typeface="Arial"/>
              </a:rPr>
              <a:t>Yatırım teşvik</a:t>
            </a:r>
            <a:endParaRPr kumimoji="0" lang="tr-TR" b="0" i="0" u="none" strike="noStrike" kern="0" cap="none" spc="0" normalizeH="0" baseline="0" noProof="0" dirty="0" smtClean="0">
              <a:ln>
                <a:noFill/>
              </a:ln>
              <a:solidFill>
                <a:srgbClr val="000000"/>
              </a:solidFill>
              <a:effectLst/>
              <a:uLnTx/>
              <a:uFillTx/>
              <a:latin typeface="Tahoma"/>
              <a:cs typeface="Arial"/>
            </a:endParaRPr>
          </a:p>
          <a:p>
            <a:pPr marL="742950" marR="0" lvl="1" indent="-285750" algn="l" defTabSz="914400" rtl="0" eaLnBrk="0" fontAlgn="base" latinLnBrk="0" hangingPunct="0">
              <a:lnSpc>
                <a:spcPct val="100000"/>
              </a:lnSpc>
              <a:spcBef>
                <a:spcPct val="20000"/>
              </a:spcBef>
              <a:spcAft>
                <a:spcPct val="0"/>
              </a:spcAft>
              <a:buClr>
                <a:srgbClr val="1F318D"/>
              </a:buClr>
              <a:buSzPct val="90000"/>
              <a:buFont typeface="Wingdings" pitchFamily="2" charset="2"/>
              <a:buChar char="è"/>
              <a:tabLst/>
              <a:defRPr/>
            </a:pPr>
            <a:endParaRPr kumimoji="0" lang="tr-TR" b="0" i="0" u="none" strike="noStrike" kern="0" cap="none" spc="0" normalizeH="0" baseline="0" noProof="0" dirty="0">
              <a:ln>
                <a:noFill/>
              </a:ln>
              <a:solidFill>
                <a:srgbClr val="000000"/>
              </a:solidFill>
              <a:effectLst/>
              <a:uLnTx/>
              <a:uFillTx/>
              <a:latin typeface="Tahoma"/>
              <a:cs typeface="Arial"/>
            </a:endParaRPr>
          </a:p>
        </p:txBody>
      </p:sp>
      <p:pic>
        <p:nvPicPr>
          <p:cNvPr id="25" name="Picture 279" descr="Açıklama: D:\Documents\ACADEMIC_consultancy.14.5.19\A) FORMS_DOCS etc\LOGOs of chambourses\mtso-logo_new.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71449" y="5907011"/>
            <a:ext cx="1844714" cy="52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678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ext uri="{D42A27DB-BD31-4B8C-83A1-F6EECF244321}">
                <p14:modId xmlns:p14="http://schemas.microsoft.com/office/powerpoint/2010/main" val="2107324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2349" name="think-cell Slide" r:id="rId46" imgW="444" imgH="446" progId="TCLayout.ActiveDocument.1">
                  <p:embed/>
                </p:oleObj>
              </mc:Choice>
              <mc:Fallback>
                <p:oleObj name="think-cell Slide" r:id="rId46" imgW="444" imgH="446" progId="TCLayout.ActiveDocument.1">
                  <p:embed/>
                  <p:pic>
                    <p:nvPicPr>
                      <p:cNvPr id="5" name="Nesne 4" hidden="1"/>
                      <p:cNvPicPr/>
                      <p:nvPr/>
                    </p:nvPicPr>
                    <p:blipFill>
                      <a:blip r:embed="rId47"/>
                      <a:stretch>
                        <a:fillRect/>
                      </a:stretch>
                    </p:blipFill>
                    <p:spPr>
                      <a:xfrm>
                        <a:off x="1588" y="1588"/>
                        <a:ext cx="1588" cy="1588"/>
                      </a:xfrm>
                      <a:prstGeom prst="rect">
                        <a:avLst/>
                      </a:prstGeom>
                    </p:spPr>
                  </p:pic>
                </p:oleObj>
              </mc:Fallback>
            </mc:AlternateContent>
          </a:graphicData>
        </a:graphic>
      </p:graphicFrame>
      <p:sp>
        <p:nvSpPr>
          <p:cNvPr id="280" name="Dikdörtgen 279"/>
          <p:cNvSpPr/>
          <p:nvPr/>
        </p:nvSpPr>
        <p:spPr bwMode="auto">
          <a:xfrm>
            <a:off x="6194421" y="2894013"/>
            <a:ext cx="2699762" cy="1492250"/>
          </a:xfrm>
          <a:prstGeom prst="rect">
            <a:avLst/>
          </a:prstGeom>
          <a:solidFill>
            <a:srgbClr val="A50404">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4000" b="1" i="0" u="none" strike="noStrike" cap="none" normalizeH="0" baseline="0" smtClean="0">
              <a:ln>
                <a:noFill/>
              </a:ln>
              <a:solidFill>
                <a:schemeClr val="tx1"/>
              </a:solidFill>
              <a:effectLst/>
              <a:latin typeface="Arial" charset="0"/>
              <a:cs typeface="Arial" charset="0"/>
            </a:endParaRPr>
          </a:p>
        </p:txBody>
      </p:sp>
      <p:sp>
        <p:nvSpPr>
          <p:cNvPr id="2" name="Unvan 1"/>
          <p:cNvSpPr>
            <a:spLocks noGrp="1"/>
          </p:cNvSpPr>
          <p:nvPr>
            <p:ph type="title"/>
          </p:nvPr>
        </p:nvSpPr>
        <p:spPr>
          <a:xfrm>
            <a:off x="296571" y="963250"/>
            <a:ext cx="8597612" cy="592508"/>
          </a:xfrm>
        </p:spPr>
        <p:txBody>
          <a:bodyPr vert="horz"/>
          <a:lstStyle/>
          <a:p>
            <a:r>
              <a:rPr lang="tr-TR" sz="2400" dirty="0" smtClean="0"/>
              <a:t>Mardin’in toplam nüfusu 2020 yılında 855 bin</a:t>
            </a:r>
            <a:r>
              <a:rPr lang="tr-TR" sz="2400" dirty="0"/>
              <a:t>.</a:t>
            </a:r>
            <a:r>
              <a:rPr lang="en-US" dirty="0" smtClean="0"/>
              <a:t/>
            </a:r>
            <a:br>
              <a:rPr lang="en-US" dirty="0" smtClean="0"/>
            </a:br>
            <a:r>
              <a:rPr lang="tr-TR" sz="2000" b="0" dirty="0" smtClean="0"/>
              <a:t>Toplam nüfus 13 yılda Türkiye ortalamasının altında arttı.</a:t>
            </a:r>
            <a:endParaRPr lang="tr-TR" sz="2000" b="0" dirty="0"/>
          </a:p>
        </p:txBody>
      </p:sp>
      <p:sp>
        <p:nvSpPr>
          <p:cNvPr id="4" name="Slayt Numarası Yer Tutucusu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671AB6C-D4B8-4F11-8867-B5C2B23781FF}" type="slidenum">
              <a:rPr kumimoji="0" lang="tr-TR" sz="1400" b="0" i="0" u="none" strike="noStrike" kern="1200" cap="none" spc="0" normalizeH="0" baseline="0" noProof="0" smtClean="0">
                <a:ln>
                  <a:noFill/>
                </a:ln>
                <a:solidFill>
                  <a:srgbClr val="CBDDEB"/>
                </a:solidFill>
                <a:effectLst/>
                <a:uLnTx/>
                <a:uFillTx/>
                <a:latin typeface="Tahoma"/>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tr-TR" sz="1400" b="0" i="0" u="none" strike="noStrike" kern="1200" cap="none" spc="0" normalizeH="0" baseline="0" noProof="0" dirty="0">
              <a:ln>
                <a:noFill/>
              </a:ln>
              <a:solidFill>
                <a:srgbClr val="CBDDEB"/>
              </a:solidFill>
              <a:effectLst/>
              <a:uLnTx/>
              <a:uFillTx/>
              <a:latin typeface="Tahoma"/>
              <a:ea typeface="+mn-ea"/>
              <a:cs typeface="Arial" charset="0"/>
            </a:endParaRPr>
          </a:p>
        </p:txBody>
      </p:sp>
      <p:sp>
        <p:nvSpPr>
          <p:cNvPr id="6" name="Metin kutusu 5"/>
          <p:cNvSpPr txBox="1"/>
          <p:nvPr/>
        </p:nvSpPr>
        <p:spPr>
          <a:xfrm>
            <a:off x="4394" y="1863646"/>
            <a:ext cx="9139606" cy="338554"/>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smtClean="0">
                <a:solidFill>
                  <a:srgbClr val="FFFFFF"/>
                </a:solidFill>
                <a:latin typeface="Tahoma"/>
                <a:ea typeface="Tahoma" panose="020B0604030504040204" pitchFamily="34" charset="0"/>
                <a:cs typeface="Tahoma" panose="020B0604030504040204" pitchFamily="34" charset="0"/>
              </a:rPr>
              <a:t>Nüfus</a:t>
            </a:r>
            <a:r>
              <a:rPr kumimoji="0" lang="tr-TR" sz="1600" b="1" i="0" u="none" strike="noStrike" kern="1200" cap="none" spc="0" normalizeH="0" baseline="0" noProof="0" dirty="0" smtClean="0">
                <a:ln>
                  <a:noFill/>
                </a:ln>
                <a:solidFill>
                  <a:srgbClr val="FFFFFF"/>
                </a:solidFill>
                <a:effectLst/>
                <a:uLnTx/>
                <a:uFillTx/>
                <a:latin typeface="Tahoma"/>
                <a:ea typeface="Tahoma" panose="020B0604030504040204" pitchFamily="34" charset="0"/>
                <a:cs typeface="Tahoma" panose="020B0604030504040204" pitchFamily="34" charset="0"/>
              </a:rPr>
              <a:t>, </a:t>
            </a:r>
            <a:r>
              <a:rPr lang="tr-TR" sz="1600" b="1" dirty="0" smtClean="0">
                <a:solidFill>
                  <a:srgbClr val="FFFFFF"/>
                </a:solidFill>
                <a:latin typeface="Tahoma"/>
                <a:ea typeface="Tahoma" panose="020B0604030504040204" pitchFamily="34" charset="0"/>
                <a:cs typeface="Tahoma" panose="020B0604030504040204" pitchFamily="34" charset="0"/>
              </a:rPr>
              <a:t>bin</a:t>
            </a:r>
            <a:r>
              <a:rPr kumimoji="0" lang="tr-TR" sz="1600" b="1" i="0" u="none" strike="noStrike" kern="1200" cap="none" spc="0" normalizeH="0" baseline="0" noProof="0" dirty="0" smtClean="0">
                <a:ln>
                  <a:noFill/>
                </a:ln>
                <a:solidFill>
                  <a:srgbClr val="FFFFFF"/>
                </a:solidFill>
                <a:effectLst/>
                <a:uLnTx/>
                <a:uFillTx/>
                <a:latin typeface="Tahoma"/>
                <a:ea typeface="Tahoma" panose="020B0604030504040204" pitchFamily="34" charset="0"/>
                <a:cs typeface="Tahoma" panose="020B0604030504040204" pitchFamily="34" charset="0"/>
              </a:rPr>
              <a:t>, 2007-2020</a:t>
            </a:r>
            <a:endParaRPr kumimoji="0" lang="tr-TR" sz="1600" b="1" i="0" u="none" strike="noStrike" kern="120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endParaRPr>
          </a:p>
        </p:txBody>
      </p:sp>
      <p:sp>
        <p:nvSpPr>
          <p:cNvPr id="7" name="Metin kutusu 6"/>
          <p:cNvSpPr txBox="1"/>
          <p:nvPr/>
        </p:nvSpPr>
        <p:spPr>
          <a:xfrm>
            <a:off x="9717" y="6554691"/>
            <a:ext cx="8940319" cy="276999"/>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a:solidFill>
                  <a:srgbClr val="000000"/>
                </a:solidFill>
                <a:ea typeface="Tahoma" panose="020B0604030504040204" pitchFamily="34" charset="0"/>
                <a:cs typeface="Tahoma" panose="020B0604030504040204" pitchFamily="34" charset="0"/>
              </a:rPr>
              <a:t>TÜİK, </a:t>
            </a:r>
            <a:r>
              <a:rPr lang="tr-TR" sz="1200" dirty="0" smtClean="0">
                <a:solidFill>
                  <a:srgbClr val="000000"/>
                </a:solidFill>
                <a:ea typeface="Tahoma" panose="020B0604030504040204" pitchFamily="34" charset="0"/>
                <a:cs typeface="Tahoma" panose="020B0604030504040204" pitchFamily="34" charset="0"/>
              </a:rPr>
              <a:t>Nüfus İstatistikleri, </a:t>
            </a:r>
            <a:r>
              <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rPr>
              <a:t>TEPAV görselleştirmesi</a:t>
            </a: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3" name="Dikdörtgen 1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258" name="Dikdörtgen 25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0" name="Dikdörtgen 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strike="noStrike" normalizeH="0" dirty="0" smtClean="0">
              <a:ln>
                <a:noFill/>
              </a:ln>
              <a:solidFill>
                <a:schemeClr val="tx1"/>
              </a:solidFill>
              <a:effectLst/>
            </a:endParaRPr>
          </a:p>
        </p:txBody>
      </p:sp>
      <p:sp>
        <p:nvSpPr>
          <p:cNvPr id="23" name="Dikdörtgen 2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strike="noStrike" normalizeH="0" dirty="0" smtClean="0">
              <a:ln>
                <a:noFill/>
              </a:ln>
              <a:solidFill>
                <a:schemeClr val="tx1"/>
              </a:solidFill>
              <a:effectLst/>
            </a:endParaRPr>
          </a:p>
        </p:txBody>
      </p:sp>
      <p:graphicFrame>
        <p:nvGraphicFramePr>
          <p:cNvPr id="265" name="Chart 3"/>
          <p:cNvGraphicFramePr/>
          <p:nvPr>
            <p:custDataLst>
              <p:tags r:id="rId3"/>
            </p:custDataLst>
            <p:extLst>
              <p:ext uri="{D42A27DB-BD31-4B8C-83A1-F6EECF244321}">
                <p14:modId xmlns:p14="http://schemas.microsoft.com/office/powerpoint/2010/main" val="3055804378"/>
              </p:ext>
            </p:extLst>
          </p:nvPr>
        </p:nvGraphicFramePr>
        <p:xfrm>
          <a:off x="7169150" y="3611563"/>
          <a:ext cx="1793875" cy="514350"/>
        </p:xfrm>
        <a:graphic>
          <a:graphicData uri="http://schemas.openxmlformats.org/drawingml/2006/chart">
            <c:chart xmlns:c="http://schemas.openxmlformats.org/drawingml/2006/chart" xmlns:r="http://schemas.openxmlformats.org/officeDocument/2006/relationships" r:id="rId48"/>
          </a:graphicData>
        </a:graphic>
      </p:graphicFrame>
      <p:cxnSp>
        <p:nvCxnSpPr>
          <p:cNvPr id="216" name="Düz Bağlayıcı 215"/>
          <p:cNvCxnSpPr/>
          <p:nvPr>
            <p:custDataLst>
              <p:tags r:id="rId4"/>
            </p:custDataLst>
          </p:nvPr>
        </p:nvCxnSpPr>
        <p:spPr bwMode="auto">
          <a:xfrm>
            <a:off x="8404225" y="3313113"/>
            <a:ext cx="0" cy="282575"/>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14" name="Düz Bağlayıcı 213"/>
          <p:cNvCxnSpPr/>
          <p:nvPr>
            <p:custDataLst>
              <p:tags r:id="rId5"/>
            </p:custDataLst>
          </p:nvPr>
        </p:nvCxnSpPr>
        <p:spPr bwMode="auto">
          <a:xfrm flipV="1">
            <a:off x="7726363" y="3313113"/>
            <a:ext cx="0" cy="325438"/>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5" name="Düz Bağlayıcı 214"/>
          <p:cNvCxnSpPr/>
          <p:nvPr>
            <p:custDataLst>
              <p:tags r:id="rId6"/>
            </p:custDataLst>
          </p:nvPr>
        </p:nvCxnSpPr>
        <p:spPr bwMode="auto">
          <a:xfrm>
            <a:off x="7726363" y="3313113"/>
            <a:ext cx="677862"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3" name="Rectangle 3"/>
          <p:cNvSpPr>
            <a:spLocks noGrp="1" noChangeArrowheads="1"/>
          </p:cNvSpPr>
          <p:nvPr>
            <p:custDataLst>
              <p:tags r:id="rId7"/>
            </p:custDataLst>
          </p:nvPr>
        </p:nvSpPr>
        <p:spPr bwMode="auto">
          <a:xfrm>
            <a:off x="7554913"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E629E19C-DBF1-429E-AB44-74ED3D21BF31}" type="datetime'''''''''2''''''''''00''''''''''''''''''''''''7'''''''''">
              <a:rPr lang="tr-TR" altLang="en-US" sz="1200" smtClean="0"/>
              <a:pPr marL="0" indent="0" algn="ctr">
                <a:spcBef>
                  <a:spcPct val="0"/>
                </a:spcBef>
                <a:buNone/>
              </a:pPr>
              <a:t>2007</a:t>
            </a:fld>
            <a:endParaRPr lang="tr-TR" sz="1200" noProof="0" dirty="0"/>
          </a:p>
        </p:txBody>
      </p:sp>
      <p:sp>
        <p:nvSpPr>
          <p:cNvPr id="125" name="Rectangle 3"/>
          <p:cNvSpPr>
            <a:spLocks noGrp="1" noChangeArrowheads="1"/>
          </p:cNvSpPr>
          <p:nvPr>
            <p:custDataLst>
              <p:tags r:id="rId8"/>
            </p:custDataLst>
          </p:nvPr>
        </p:nvSpPr>
        <p:spPr bwMode="auto">
          <a:xfrm>
            <a:off x="8232775"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034796D0-8BF9-47BB-80F2-3245B6542703}" type="datetime'''2''''''''0''''''''''''''''''2''0'">
              <a:rPr lang="tr-TR" altLang="en-US" sz="1200" smtClean="0"/>
              <a:pPr marL="0" indent="0" algn="ctr">
                <a:spcBef>
                  <a:spcPct val="0"/>
                </a:spcBef>
                <a:buNone/>
              </a:pPr>
              <a:t>2020</a:t>
            </a:fld>
            <a:endParaRPr lang="tr-TR" sz="1200" noProof="0" dirty="0"/>
          </a:p>
        </p:txBody>
      </p:sp>
      <p:sp>
        <p:nvSpPr>
          <p:cNvPr id="213" name="Rectangle 3"/>
          <p:cNvSpPr>
            <a:spLocks noGrp="1" noChangeArrowheads="1"/>
          </p:cNvSpPr>
          <p:nvPr>
            <p:custDataLst>
              <p:tags r:id="rId9"/>
            </p:custDataLst>
          </p:nvPr>
        </p:nvSpPr>
        <p:spPr bwMode="auto">
          <a:xfrm>
            <a:off x="7710489" y="3184525"/>
            <a:ext cx="709613" cy="258763"/>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r>
              <a:rPr lang="tr-TR" altLang="en-US" sz="1200" b="1" dirty="0" smtClean="0"/>
              <a:t>+15%</a:t>
            </a:r>
            <a:endParaRPr lang="tr-TR" sz="1200" b="1" noProof="0" dirty="0"/>
          </a:p>
        </p:txBody>
      </p:sp>
      <p:sp>
        <p:nvSpPr>
          <p:cNvPr id="162" name="Dikdörtgen 161"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strike="noStrike" normalizeH="0" dirty="0" smtClean="0">
              <a:ln>
                <a:noFill/>
              </a:ln>
              <a:solidFill>
                <a:schemeClr val="tx1"/>
              </a:solidFill>
              <a:effectLst/>
            </a:endParaRPr>
          </a:p>
        </p:txBody>
      </p:sp>
      <p:sp>
        <p:nvSpPr>
          <p:cNvPr id="30" name="Metin kutusu 29"/>
          <p:cNvSpPr txBox="1"/>
          <p:nvPr/>
        </p:nvSpPr>
        <p:spPr>
          <a:xfrm>
            <a:off x="6149506" y="3490117"/>
            <a:ext cx="1054484" cy="338138"/>
          </a:xfrm>
          <a:prstGeom prst="rect">
            <a:avLst/>
          </a:prstGeom>
          <a:noFill/>
        </p:spPr>
        <p:txBody>
          <a:bodyPr wrap="square" rtlCol="0">
            <a:spAutoFit/>
          </a:bodyPr>
          <a:lstStyle/>
          <a:p>
            <a:r>
              <a:rPr lang="tr-TR" sz="1600" b="1" dirty="0" smtClean="0"/>
              <a:t>Mardin</a:t>
            </a:r>
            <a:endParaRPr lang="tr-TR" sz="1600" b="1" dirty="0"/>
          </a:p>
        </p:txBody>
      </p:sp>
      <p:graphicFrame>
        <p:nvGraphicFramePr>
          <p:cNvPr id="266" name="Chart 3"/>
          <p:cNvGraphicFramePr/>
          <p:nvPr>
            <p:custDataLst>
              <p:tags r:id="rId10"/>
            </p:custDataLst>
            <p:extLst>
              <p:ext uri="{D42A27DB-BD31-4B8C-83A1-F6EECF244321}">
                <p14:modId xmlns:p14="http://schemas.microsoft.com/office/powerpoint/2010/main" val="1942661705"/>
              </p:ext>
            </p:extLst>
          </p:nvPr>
        </p:nvGraphicFramePr>
        <p:xfrm>
          <a:off x="4102100" y="3384550"/>
          <a:ext cx="2206625" cy="741363"/>
        </p:xfrm>
        <a:graphic>
          <a:graphicData uri="http://schemas.openxmlformats.org/drawingml/2006/chart">
            <c:chart xmlns:c="http://schemas.openxmlformats.org/drawingml/2006/chart" xmlns:r="http://schemas.openxmlformats.org/officeDocument/2006/relationships" r:id="rId49"/>
          </a:graphicData>
        </a:graphic>
      </p:graphicFrame>
      <p:cxnSp>
        <p:nvCxnSpPr>
          <p:cNvPr id="210" name="Düz Bağlayıcı 209"/>
          <p:cNvCxnSpPr/>
          <p:nvPr>
            <p:custDataLst>
              <p:tags r:id="rId11"/>
            </p:custDataLst>
          </p:nvPr>
        </p:nvCxnSpPr>
        <p:spPr bwMode="auto">
          <a:xfrm>
            <a:off x="5543550" y="3086100"/>
            <a:ext cx="0" cy="282575"/>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8" name="Düz Bağlayıcı 207"/>
          <p:cNvCxnSpPr/>
          <p:nvPr>
            <p:custDataLst>
              <p:tags r:id="rId12"/>
            </p:custDataLst>
          </p:nvPr>
        </p:nvCxnSpPr>
        <p:spPr bwMode="auto">
          <a:xfrm flipV="1">
            <a:off x="4865688" y="3086100"/>
            <a:ext cx="0" cy="36195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9" name="Düz Bağlayıcı 208"/>
          <p:cNvCxnSpPr/>
          <p:nvPr>
            <p:custDataLst>
              <p:tags r:id="rId13"/>
            </p:custDataLst>
          </p:nvPr>
        </p:nvCxnSpPr>
        <p:spPr bwMode="auto">
          <a:xfrm>
            <a:off x="4865688" y="3086100"/>
            <a:ext cx="677862"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9" name="Rectangle 3"/>
          <p:cNvSpPr>
            <a:spLocks noGrp="1" noChangeArrowheads="1"/>
          </p:cNvSpPr>
          <p:nvPr>
            <p:custDataLst>
              <p:tags r:id="rId14"/>
            </p:custDataLst>
          </p:nvPr>
        </p:nvSpPr>
        <p:spPr bwMode="auto">
          <a:xfrm>
            <a:off x="4694238"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2FA6963D-EA52-4DDC-973D-49BF0BE693C0}" type="datetime'''''''''2''''''''''''''''''0''0''7'">
              <a:rPr lang="tr-TR" altLang="en-US" sz="1200" smtClean="0"/>
              <a:pPr marL="0" indent="0" algn="ctr">
                <a:spcBef>
                  <a:spcPct val="0"/>
                </a:spcBef>
                <a:buNone/>
              </a:pPr>
              <a:t>2007</a:t>
            </a:fld>
            <a:endParaRPr lang="tr-TR" sz="1200" noProof="0" dirty="0"/>
          </a:p>
        </p:txBody>
      </p:sp>
      <p:sp>
        <p:nvSpPr>
          <p:cNvPr id="121" name="Rectangle 3"/>
          <p:cNvSpPr>
            <a:spLocks noGrp="1" noChangeArrowheads="1"/>
          </p:cNvSpPr>
          <p:nvPr>
            <p:custDataLst>
              <p:tags r:id="rId15"/>
            </p:custDataLst>
          </p:nvPr>
        </p:nvSpPr>
        <p:spPr bwMode="auto">
          <a:xfrm>
            <a:off x="5372100"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8B5FE76F-B911-4848-B3EC-A6C4ECF9114D}" type="datetime'2''0''''''''''''''20'''''''">
              <a:rPr lang="tr-TR" altLang="en-US" sz="1200" smtClean="0"/>
              <a:pPr marL="0" indent="0" algn="ctr">
                <a:spcBef>
                  <a:spcPct val="0"/>
                </a:spcBef>
                <a:buNone/>
              </a:pPr>
              <a:t>2020</a:t>
            </a:fld>
            <a:endParaRPr lang="tr-TR" sz="1200" noProof="0" dirty="0"/>
          </a:p>
        </p:txBody>
      </p:sp>
      <p:sp>
        <p:nvSpPr>
          <p:cNvPr id="207" name="Rectangle 3"/>
          <p:cNvSpPr>
            <a:spLocks noGrp="1" noChangeArrowheads="1"/>
          </p:cNvSpPr>
          <p:nvPr>
            <p:custDataLst>
              <p:tags r:id="rId16"/>
            </p:custDataLst>
          </p:nvPr>
        </p:nvSpPr>
        <p:spPr bwMode="auto">
          <a:xfrm>
            <a:off x="4849814" y="2957513"/>
            <a:ext cx="709613" cy="258763"/>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9A41E6BD-1940-4A9D-9068-CE7FFB39B0E4}" type="datetime'''+''''2''3''''''''''''''%'''''''''''''''''''''''''''''">
              <a:rPr lang="tr-TR" altLang="en-US" sz="1200" b="1" smtClean="0"/>
              <a:pPr marL="0" indent="0" algn="ctr">
                <a:spcBef>
                  <a:spcPct val="0"/>
                </a:spcBef>
                <a:buNone/>
              </a:pPr>
              <a:t>+23%</a:t>
            </a:fld>
            <a:endParaRPr lang="tr-TR" sz="1200" b="1" noProof="0" dirty="0"/>
          </a:p>
        </p:txBody>
      </p:sp>
      <p:sp>
        <p:nvSpPr>
          <p:cNvPr id="73" name="Metin kutusu 72"/>
          <p:cNvSpPr txBox="1"/>
          <p:nvPr/>
        </p:nvSpPr>
        <p:spPr>
          <a:xfrm>
            <a:off x="3265488" y="3517900"/>
            <a:ext cx="1287459" cy="338138"/>
          </a:xfrm>
          <a:prstGeom prst="rect">
            <a:avLst/>
          </a:prstGeom>
          <a:noFill/>
        </p:spPr>
        <p:txBody>
          <a:bodyPr wrap="square" rtlCol="0">
            <a:spAutoFit/>
          </a:bodyPr>
          <a:lstStyle/>
          <a:p>
            <a:r>
              <a:rPr lang="tr-TR" sz="1600" b="1" dirty="0" smtClean="0"/>
              <a:t>İstanbul</a:t>
            </a:r>
            <a:endParaRPr lang="tr-TR" sz="1600" b="1" dirty="0"/>
          </a:p>
        </p:txBody>
      </p:sp>
      <p:graphicFrame>
        <p:nvGraphicFramePr>
          <p:cNvPr id="267" name="Chart 3"/>
          <p:cNvGraphicFramePr/>
          <p:nvPr>
            <p:custDataLst>
              <p:tags r:id="rId17"/>
            </p:custDataLst>
            <p:extLst>
              <p:ext uri="{D42A27DB-BD31-4B8C-83A1-F6EECF244321}">
                <p14:modId xmlns:p14="http://schemas.microsoft.com/office/powerpoint/2010/main" val="430249853"/>
              </p:ext>
            </p:extLst>
          </p:nvPr>
        </p:nvGraphicFramePr>
        <p:xfrm>
          <a:off x="1058863" y="2909888"/>
          <a:ext cx="2206625" cy="1216025"/>
        </p:xfrm>
        <a:graphic>
          <a:graphicData uri="http://schemas.openxmlformats.org/drawingml/2006/chart">
            <c:chart xmlns:c="http://schemas.openxmlformats.org/drawingml/2006/chart" xmlns:r="http://schemas.openxmlformats.org/officeDocument/2006/relationships" r:id="rId50"/>
          </a:graphicData>
        </a:graphic>
      </p:graphicFrame>
      <p:cxnSp>
        <p:nvCxnSpPr>
          <p:cNvPr id="201" name="Düz Bağlayıcı 200"/>
          <p:cNvCxnSpPr/>
          <p:nvPr>
            <p:custDataLst>
              <p:tags r:id="rId18"/>
            </p:custDataLst>
          </p:nvPr>
        </p:nvCxnSpPr>
        <p:spPr bwMode="auto">
          <a:xfrm flipV="1">
            <a:off x="1822450" y="2611438"/>
            <a:ext cx="0" cy="422275"/>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3" name="Düz Bağlayıcı 202"/>
          <p:cNvCxnSpPr/>
          <p:nvPr>
            <p:custDataLst>
              <p:tags r:id="rId19"/>
            </p:custDataLst>
          </p:nvPr>
        </p:nvCxnSpPr>
        <p:spPr bwMode="auto">
          <a:xfrm>
            <a:off x="1822450" y="2611438"/>
            <a:ext cx="677863"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4" name="Düz Bağlayıcı 203"/>
          <p:cNvCxnSpPr/>
          <p:nvPr>
            <p:custDataLst>
              <p:tags r:id="rId20"/>
            </p:custDataLst>
          </p:nvPr>
        </p:nvCxnSpPr>
        <p:spPr bwMode="auto">
          <a:xfrm>
            <a:off x="2500313" y="2611438"/>
            <a:ext cx="0" cy="282575"/>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2" name="Rectangle 3"/>
          <p:cNvSpPr>
            <a:spLocks noGrp="1" noChangeArrowheads="1"/>
          </p:cNvSpPr>
          <p:nvPr>
            <p:custDataLst>
              <p:tags r:id="rId21"/>
            </p:custDataLst>
          </p:nvPr>
        </p:nvSpPr>
        <p:spPr bwMode="auto">
          <a:xfrm>
            <a:off x="2328863"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A513B204-DD60-4FE4-BA8F-E8302F0A7152}" type="datetime'''''''''''''''''''''''''''''2''''''02''''''''''''''''''''0'''">
              <a:rPr lang="tr-TR" altLang="en-US" sz="1200" smtClean="0"/>
              <a:pPr/>
              <a:t>2020</a:t>
            </a:fld>
            <a:endParaRPr lang="tr-TR" sz="1200" noProof="0" dirty="0"/>
          </a:p>
        </p:txBody>
      </p:sp>
      <p:sp>
        <p:nvSpPr>
          <p:cNvPr id="141" name="Rectangle 3"/>
          <p:cNvSpPr>
            <a:spLocks noGrp="1" noChangeArrowheads="1"/>
          </p:cNvSpPr>
          <p:nvPr>
            <p:custDataLst>
              <p:tags r:id="rId22"/>
            </p:custDataLst>
          </p:nvPr>
        </p:nvSpPr>
        <p:spPr bwMode="auto">
          <a:xfrm>
            <a:off x="1651000"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7DEB7F90-58EF-4DD4-9DEE-F8414B96079E}" type="datetime'''''''''''''''''''''200''''''''''''''''7'''''''''''''">
              <a:rPr lang="tr-TR" altLang="en-US" sz="1200" smtClean="0"/>
              <a:pPr/>
              <a:t>2007</a:t>
            </a:fld>
            <a:endParaRPr lang="tr-TR" sz="1200" noProof="0" dirty="0"/>
          </a:p>
        </p:txBody>
      </p:sp>
      <p:sp>
        <p:nvSpPr>
          <p:cNvPr id="202" name="Rectangle 3"/>
          <p:cNvSpPr>
            <a:spLocks noGrp="1" noChangeArrowheads="1"/>
          </p:cNvSpPr>
          <p:nvPr>
            <p:custDataLst>
              <p:tags r:id="rId23"/>
            </p:custDataLst>
          </p:nvPr>
        </p:nvSpPr>
        <p:spPr bwMode="auto">
          <a:xfrm>
            <a:off x="1806576" y="2482850"/>
            <a:ext cx="709613" cy="258763"/>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461AC0FA-3272-452A-BABD-F143C167D51A}" type="datetime'''+''''1''''''8''''''''''''%'''''''''''''''''''''''''">
              <a:rPr lang="tr-TR" altLang="en-US" sz="1200" b="1" smtClean="0"/>
              <a:pPr marL="0" indent="0" algn="ctr">
                <a:spcBef>
                  <a:spcPct val="0"/>
                </a:spcBef>
                <a:buNone/>
              </a:pPr>
              <a:t>+18%</a:t>
            </a:fld>
            <a:endParaRPr lang="tr-TR" sz="1200" b="1" noProof="0" dirty="0"/>
          </a:p>
        </p:txBody>
      </p:sp>
      <p:sp>
        <p:nvSpPr>
          <p:cNvPr id="144" name="Metin kutusu 143"/>
          <p:cNvSpPr txBox="1"/>
          <p:nvPr/>
        </p:nvSpPr>
        <p:spPr>
          <a:xfrm>
            <a:off x="200023" y="3459163"/>
            <a:ext cx="1287463" cy="338138"/>
          </a:xfrm>
          <a:prstGeom prst="rect">
            <a:avLst/>
          </a:prstGeom>
          <a:noFill/>
        </p:spPr>
        <p:txBody>
          <a:bodyPr wrap="square" rtlCol="0">
            <a:spAutoFit/>
          </a:bodyPr>
          <a:lstStyle/>
          <a:p>
            <a:r>
              <a:rPr lang="tr-TR" sz="1600" b="1" dirty="0" smtClean="0"/>
              <a:t>Türkiye</a:t>
            </a:r>
            <a:endParaRPr lang="tr-TR" sz="1600" b="1" dirty="0"/>
          </a:p>
        </p:txBody>
      </p:sp>
      <p:graphicFrame>
        <p:nvGraphicFramePr>
          <p:cNvPr id="268" name="Chart 3"/>
          <p:cNvGraphicFramePr/>
          <p:nvPr>
            <p:custDataLst>
              <p:tags r:id="rId24"/>
            </p:custDataLst>
            <p:extLst>
              <p:ext uri="{D42A27DB-BD31-4B8C-83A1-F6EECF244321}">
                <p14:modId xmlns:p14="http://schemas.microsoft.com/office/powerpoint/2010/main" val="1996752514"/>
              </p:ext>
            </p:extLst>
          </p:nvPr>
        </p:nvGraphicFramePr>
        <p:xfrm>
          <a:off x="7169150" y="5400675"/>
          <a:ext cx="1793875" cy="528638"/>
        </p:xfrm>
        <a:graphic>
          <a:graphicData uri="http://schemas.openxmlformats.org/drawingml/2006/chart">
            <c:chart xmlns:c="http://schemas.openxmlformats.org/drawingml/2006/chart" xmlns:r="http://schemas.openxmlformats.org/officeDocument/2006/relationships" r:id="rId51"/>
          </a:graphicData>
        </a:graphic>
      </p:graphicFrame>
      <p:sp>
        <p:nvSpPr>
          <p:cNvPr id="163" name="Rectangle 3"/>
          <p:cNvSpPr>
            <a:spLocks noGrp="1" noChangeArrowheads="1"/>
          </p:cNvSpPr>
          <p:nvPr>
            <p:custDataLst>
              <p:tags r:id="rId25"/>
            </p:custDataLst>
          </p:nvPr>
        </p:nvSpPr>
        <p:spPr bwMode="auto">
          <a:xfrm>
            <a:off x="7554913"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B940B797-C549-4165-9257-E87ABB9E8768}" type="datetime'''''''2''''''''''''''''''''''0''''''''''0''7'''''''''''''''''">
              <a:rPr lang="tr-TR" altLang="en-US" sz="1200" smtClean="0"/>
              <a:pPr/>
              <a:t>2007</a:t>
            </a:fld>
            <a:endParaRPr lang="tr-TR" sz="1200" noProof="0" dirty="0"/>
          </a:p>
        </p:txBody>
      </p:sp>
      <p:sp>
        <p:nvSpPr>
          <p:cNvPr id="164" name="Rectangle 3"/>
          <p:cNvSpPr>
            <a:spLocks noGrp="1" noChangeArrowheads="1"/>
          </p:cNvSpPr>
          <p:nvPr>
            <p:custDataLst>
              <p:tags r:id="rId26"/>
            </p:custDataLst>
          </p:nvPr>
        </p:nvSpPr>
        <p:spPr bwMode="auto">
          <a:xfrm>
            <a:off x="8232775"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3A6FFA32-6226-4423-8864-A71FE8814FAA}" type="datetime'''2''0''''''''''2''''''''''''''''0'''''''''''''">
              <a:rPr lang="tr-TR" altLang="en-US" sz="1200" smtClean="0"/>
              <a:pPr/>
              <a:t>2020</a:t>
            </a:fld>
            <a:endParaRPr lang="tr-TR" sz="1200" noProof="0" dirty="0"/>
          </a:p>
        </p:txBody>
      </p:sp>
      <p:sp>
        <p:nvSpPr>
          <p:cNvPr id="165" name="Metin kutusu 164"/>
          <p:cNvSpPr txBox="1"/>
          <p:nvPr/>
        </p:nvSpPr>
        <p:spPr>
          <a:xfrm>
            <a:off x="6194421" y="5449888"/>
            <a:ext cx="1120779" cy="338554"/>
          </a:xfrm>
          <a:prstGeom prst="rect">
            <a:avLst/>
          </a:prstGeom>
          <a:noFill/>
        </p:spPr>
        <p:txBody>
          <a:bodyPr wrap="square" rtlCol="0">
            <a:spAutoFit/>
          </a:bodyPr>
          <a:lstStyle/>
          <a:p>
            <a:r>
              <a:rPr lang="tr-TR" sz="1600" b="1" dirty="0" smtClean="0"/>
              <a:t>Şırnak</a:t>
            </a:r>
            <a:endParaRPr lang="tr-TR" sz="1600" b="1" dirty="0"/>
          </a:p>
        </p:txBody>
      </p:sp>
      <p:graphicFrame>
        <p:nvGraphicFramePr>
          <p:cNvPr id="269" name="Chart 3"/>
          <p:cNvGraphicFramePr/>
          <p:nvPr>
            <p:custDataLst>
              <p:tags r:id="rId27"/>
            </p:custDataLst>
            <p:extLst>
              <p:ext uri="{D42A27DB-BD31-4B8C-83A1-F6EECF244321}">
                <p14:modId xmlns:p14="http://schemas.microsoft.com/office/powerpoint/2010/main" val="1515005826"/>
              </p:ext>
            </p:extLst>
          </p:nvPr>
        </p:nvGraphicFramePr>
        <p:xfrm>
          <a:off x="4308475" y="5414963"/>
          <a:ext cx="1793875" cy="514350"/>
        </p:xfrm>
        <a:graphic>
          <a:graphicData uri="http://schemas.openxmlformats.org/drawingml/2006/chart">
            <c:chart xmlns:c="http://schemas.openxmlformats.org/drawingml/2006/chart" xmlns:r="http://schemas.openxmlformats.org/officeDocument/2006/relationships" r:id="rId52"/>
          </a:graphicData>
        </a:graphic>
      </p:graphicFrame>
      <p:cxnSp>
        <p:nvCxnSpPr>
          <p:cNvPr id="227" name="Düz Bağlayıcı 226"/>
          <p:cNvCxnSpPr/>
          <p:nvPr>
            <p:custDataLst>
              <p:tags r:id="rId28"/>
            </p:custDataLst>
          </p:nvPr>
        </p:nvCxnSpPr>
        <p:spPr bwMode="auto">
          <a:xfrm>
            <a:off x="4865688" y="5230813"/>
            <a:ext cx="677862"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6" name="Düz Bağlayıcı 225"/>
          <p:cNvCxnSpPr/>
          <p:nvPr>
            <p:custDataLst>
              <p:tags r:id="rId29"/>
            </p:custDataLst>
          </p:nvPr>
        </p:nvCxnSpPr>
        <p:spPr bwMode="auto">
          <a:xfrm flipV="1">
            <a:off x="4865688" y="5230813"/>
            <a:ext cx="0" cy="185738"/>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8" name="Düz Bağlayıcı 227"/>
          <p:cNvCxnSpPr/>
          <p:nvPr>
            <p:custDataLst>
              <p:tags r:id="rId30"/>
            </p:custDataLst>
          </p:nvPr>
        </p:nvCxnSpPr>
        <p:spPr bwMode="auto">
          <a:xfrm>
            <a:off x="5543550" y="5230813"/>
            <a:ext cx="0" cy="168275"/>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67" name="Rectangle 3"/>
          <p:cNvSpPr>
            <a:spLocks noGrp="1" noChangeArrowheads="1"/>
          </p:cNvSpPr>
          <p:nvPr>
            <p:custDataLst>
              <p:tags r:id="rId31"/>
            </p:custDataLst>
          </p:nvPr>
        </p:nvSpPr>
        <p:spPr bwMode="auto">
          <a:xfrm>
            <a:off x="4694238"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DDF73EAE-8C6B-447B-9933-3237C6D442EA}" type="datetime'''2''''0''''''''''0''''''''''7'''''">
              <a:rPr lang="tr-TR" altLang="en-US" sz="1200" smtClean="0"/>
              <a:pPr/>
              <a:t>2007</a:t>
            </a:fld>
            <a:endParaRPr lang="tr-TR" sz="1200" noProof="0" dirty="0"/>
          </a:p>
        </p:txBody>
      </p:sp>
      <p:sp>
        <p:nvSpPr>
          <p:cNvPr id="168" name="Rectangle 3"/>
          <p:cNvSpPr>
            <a:spLocks noGrp="1" noChangeArrowheads="1"/>
          </p:cNvSpPr>
          <p:nvPr>
            <p:custDataLst>
              <p:tags r:id="rId32"/>
            </p:custDataLst>
          </p:nvPr>
        </p:nvSpPr>
        <p:spPr bwMode="auto">
          <a:xfrm>
            <a:off x="5372100"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E752FD63-252B-4DB0-8E4A-3A9A63E37F9E}" type="datetime'''''''2''''''''''''''''020'''''''''''''''''''''''''''''''''''">
              <a:rPr lang="tr-TR" altLang="en-US" sz="1200" smtClean="0"/>
              <a:pPr/>
              <a:t>2020</a:t>
            </a:fld>
            <a:endParaRPr lang="tr-TR" sz="1200" noProof="0" dirty="0"/>
          </a:p>
        </p:txBody>
      </p:sp>
      <p:sp>
        <p:nvSpPr>
          <p:cNvPr id="225" name="Rectangle 3"/>
          <p:cNvSpPr>
            <a:spLocks noGrp="1" noChangeArrowheads="1"/>
          </p:cNvSpPr>
          <p:nvPr>
            <p:custDataLst>
              <p:tags r:id="rId33"/>
            </p:custDataLst>
          </p:nvPr>
        </p:nvSpPr>
        <p:spPr bwMode="auto">
          <a:xfrm>
            <a:off x="4918075" y="5102225"/>
            <a:ext cx="573088" cy="258763"/>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r>
              <a:rPr lang="tr-TR" altLang="en-US" sz="1200" b="1" dirty="0" smtClean="0"/>
              <a:t>+31%</a:t>
            </a:r>
            <a:endParaRPr lang="tr-TR" sz="1200" b="1" noProof="0" dirty="0"/>
          </a:p>
        </p:txBody>
      </p:sp>
      <p:sp>
        <p:nvSpPr>
          <p:cNvPr id="169" name="Metin kutusu 168"/>
          <p:cNvSpPr txBox="1"/>
          <p:nvPr/>
        </p:nvSpPr>
        <p:spPr>
          <a:xfrm>
            <a:off x="3300403" y="5260975"/>
            <a:ext cx="1179473" cy="338554"/>
          </a:xfrm>
          <a:prstGeom prst="rect">
            <a:avLst/>
          </a:prstGeom>
          <a:noFill/>
        </p:spPr>
        <p:txBody>
          <a:bodyPr wrap="square" rtlCol="0">
            <a:spAutoFit/>
          </a:bodyPr>
          <a:lstStyle/>
          <a:p>
            <a:r>
              <a:rPr lang="tr-TR" sz="1600" b="1" dirty="0" smtClean="0"/>
              <a:t>Batman</a:t>
            </a:r>
            <a:endParaRPr lang="tr-TR" sz="1600" b="1" dirty="0"/>
          </a:p>
        </p:txBody>
      </p:sp>
      <p:graphicFrame>
        <p:nvGraphicFramePr>
          <p:cNvPr id="270" name="Chart 3"/>
          <p:cNvGraphicFramePr/>
          <p:nvPr>
            <p:custDataLst>
              <p:tags r:id="rId34"/>
            </p:custDataLst>
            <p:extLst>
              <p:ext uri="{D42A27DB-BD31-4B8C-83A1-F6EECF244321}">
                <p14:modId xmlns:p14="http://schemas.microsoft.com/office/powerpoint/2010/main" val="724300239"/>
              </p:ext>
            </p:extLst>
          </p:nvPr>
        </p:nvGraphicFramePr>
        <p:xfrm>
          <a:off x="1265238" y="5400675"/>
          <a:ext cx="1793875" cy="528638"/>
        </p:xfrm>
        <a:graphic>
          <a:graphicData uri="http://schemas.openxmlformats.org/drawingml/2006/chart">
            <c:chart xmlns:c="http://schemas.openxmlformats.org/drawingml/2006/chart" xmlns:r="http://schemas.openxmlformats.org/officeDocument/2006/relationships" r:id="rId53"/>
          </a:graphicData>
        </a:graphic>
      </p:graphicFrame>
      <p:cxnSp>
        <p:nvCxnSpPr>
          <p:cNvPr id="221" name="Düz Bağlayıcı 220"/>
          <p:cNvCxnSpPr/>
          <p:nvPr>
            <p:custDataLst>
              <p:tags r:id="rId35"/>
            </p:custDataLst>
          </p:nvPr>
        </p:nvCxnSpPr>
        <p:spPr bwMode="auto">
          <a:xfrm>
            <a:off x="1822450" y="5102225"/>
            <a:ext cx="677863"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0" name="Düz Bağlayıcı 219"/>
          <p:cNvCxnSpPr/>
          <p:nvPr>
            <p:custDataLst>
              <p:tags r:id="rId36"/>
            </p:custDataLst>
          </p:nvPr>
        </p:nvCxnSpPr>
        <p:spPr bwMode="auto">
          <a:xfrm flipV="1">
            <a:off x="1822450" y="5102225"/>
            <a:ext cx="0" cy="347663"/>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2" name="Düz Bağlayıcı 221"/>
          <p:cNvCxnSpPr/>
          <p:nvPr>
            <p:custDataLst>
              <p:tags r:id="rId37"/>
            </p:custDataLst>
          </p:nvPr>
        </p:nvCxnSpPr>
        <p:spPr bwMode="auto">
          <a:xfrm>
            <a:off x="2500313" y="5102225"/>
            <a:ext cx="0" cy="282575"/>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72" name="Rectangle 3"/>
          <p:cNvSpPr>
            <a:spLocks noGrp="1" noChangeArrowheads="1"/>
          </p:cNvSpPr>
          <p:nvPr>
            <p:custDataLst>
              <p:tags r:id="rId38"/>
            </p:custDataLst>
          </p:nvPr>
        </p:nvSpPr>
        <p:spPr bwMode="auto">
          <a:xfrm>
            <a:off x="1651000"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BD632356-59A8-4275-BD7B-492D824550C5}" type="datetime'2''''''''''00''''7'''''''''''''''''''''''''''''''''''''''''''">
              <a:rPr lang="tr-TR" altLang="en-US" sz="1200" smtClean="0"/>
              <a:pPr/>
              <a:t>2007</a:t>
            </a:fld>
            <a:endParaRPr lang="tr-TR" sz="1200" noProof="0" dirty="0"/>
          </a:p>
        </p:txBody>
      </p:sp>
      <p:sp>
        <p:nvSpPr>
          <p:cNvPr id="171" name="Rectangle 3"/>
          <p:cNvSpPr>
            <a:spLocks noGrp="1" noChangeArrowheads="1"/>
          </p:cNvSpPr>
          <p:nvPr>
            <p:custDataLst>
              <p:tags r:id="rId39"/>
            </p:custDataLst>
          </p:nvPr>
        </p:nvSpPr>
        <p:spPr bwMode="auto">
          <a:xfrm>
            <a:off x="2328863"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fld id="{116FBB7B-423E-48F4-99E1-B9DC1C10200A}" type="datetime'''''''2''''''''''''''''''0''''''2''''''''''''''''''''''''0'''">
              <a:rPr lang="tr-TR" altLang="en-US" sz="1200" smtClean="0"/>
              <a:pPr/>
              <a:t>2020</a:t>
            </a:fld>
            <a:endParaRPr lang="tr-TR" sz="1200" noProof="0" dirty="0"/>
          </a:p>
        </p:txBody>
      </p:sp>
      <p:sp>
        <p:nvSpPr>
          <p:cNvPr id="219" name="Rectangle 3"/>
          <p:cNvSpPr>
            <a:spLocks noGrp="1" noChangeArrowheads="1"/>
          </p:cNvSpPr>
          <p:nvPr>
            <p:custDataLst>
              <p:tags r:id="rId40"/>
            </p:custDataLst>
          </p:nvPr>
        </p:nvSpPr>
        <p:spPr bwMode="auto">
          <a:xfrm>
            <a:off x="1806576" y="4973638"/>
            <a:ext cx="709613" cy="258763"/>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r>
              <a:rPr lang="tr-TR" altLang="en-US" sz="1200" b="1" dirty="0" smtClean="0"/>
              <a:t>+14%</a:t>
            </a:r>
            <a:endParaRPr lang="tr-TR" sz="1200" b="1" noProof="0" dirty="0"/>
          </a:p>
        </p:txBody>
      </p:sp>
      <p:sp>
        <p:nvSpPr>
          <p:cNvPr id="173" name="Metin kutusu 172"/>
          <p:cNvSpPr txBox="1"/>
          <p:nvPr/>
        </p:nvSpPr>
        <p:spPr>
          <a:xfrm>
            <a:off x="243684" y="5260975"/>
            <a:ext cx="979635" cy="338138"/>
          </a:xfrm>
          <a:prstGeom prst="rect">
            <a:avLst/>
          </a:prstGeom>
          <a:noFill/>
        </p:spPr>
        <p:txBody>
          <a:bodyPr wrap="square" rtlCol="0">
            <a:spAutoFit/>
          </a:bodyPr>
          <a:lstStyle/>
          <a:p>
            <a:r>
              <a:rPr lang="tr-TR" sz="1600" b="1" dirty="0" smtClean="0"/>
              <a:t>Siirt</a:t>
            </a:r>
            <a:endParaRPr lang="tr-TR" sz="1600" b="1" dirty="0"/>
          </a:p>
        </p:txBody>
      </p:sp>
      <p:cxnSp>
        <p:nvCxnSpPr>
          <p:cNvPr id="275" name="Düz Bağlayıcı 274"/>
          <p:cNvCxnSpPr/>
          <p:nvPr/>
        </p:nvCxnSpPr>
        <p:spPr bwMode="auto">
          <a:xfrm>
            <a:off x="3059113" y="2822575"/>
            <a:ext cx="0" cy="3406775"/>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76" name="Düz Bağlayıcı 275"/>
          <p:cNvCxnSpPr/>
          <p:nvPr/>
        </p:nvCxnSpPr>
        <p:spPr bwMode="auto">
          <a:xfrm>
            <a:off x="6113463" y="2822575"/>
            <a:ext cx="0" cy="3406775"/>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77" name="Düz Bağlayıcı 276"/>
          <p:cNvCxnSpPr/>
          <p:nvPr/>
        </p:nvCxnSpPr>
        <p:spPr bwMode="auto">
          <a:xfrm flipH="1" flipV="1">
            <a:off x="315914" y="4559536"/>
            <a:ext cx="8408987"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63" name="Rectangle 3"/>
          <p:cNvSpPr>
            <a:spLocks noGrp="1" noChangeArrowheads="1"/>
          </p:cNvSpPr>
          <p:nvPr>
            <p:custDataLst>
              <p:tags r:id="rId41"/>
            </p:custDataLst>
          </p:nvPr>
        </p:nvSpPr>
        <p:spPr bwMode="auto">
          <a:xfrm>
            <a:off x="7777420" y="5068824"/>
            <a:ext cx="573088" cy="258763"/>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None/>
            </a:pPr>
            <a:r>
              <a:rPr lang="tr-TR" altLang="en-US" sz="1200" b="1" dirty="0" smtClean="0"/>
              <a:t>+29%</a:t>
            </a:r>
            <a:endParaRPr lang="tr-TR" sz="1200" b="1" noProof="0" dirty="0"/>
          </a:p>
        </p:txBody>
      </p:sp>
      <p:cxnSp>
        <p:nvCxnSpPr>
          <p:cNvPr id="65" name="Düz Bağlayıcı 64"/>
          <p:cNvCxnSpPr/>
          <p:nvPr>
            <p:custDataLst>
              <p:tags r:id="rId42"/>
            </p:custDataLst>
          </p:nvPr>
        </p:nvCxnSpPr>
        <p:spPr bwMode="auto">
          <a:xfrm flipV="1">
            <a:off x="7777420" y="5199062"/>
            <a:ext cx="0" cy="185738"/>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Düz Bağlayıcı 65"/>
          <p:cNvCxnSpPr/>
          <p:nvPr>
            <p:custDataLst>
              <p:tags r:id="rId43"/>
            </p:custDataLst>
          </p:nvPr>
        </p:nvCxnSpPr>
        <p:spPr bwMode="auto">
          <a:xfrm>
            <a:off x="8362350" y="5260975"/>
            <a:ext cx="0" cy="168275"/>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1069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3370" name="think-cell Slide" r:id="rId5" imgW="444" imgH="446" progId="TCLayout.ActiveDocument.1">
                  <p:embed/>
                </p:oleObj>
              </mc:Choice>
              <mc:Fallback>
                <p:oleObj name="think-cell Slide" r:id="rId5" imgW="444" imgH="446" progId="TCLayout.ActiveDocument.1">
                  <p:embed/>
                  <p:pic>
                    <p:nvPicPr>
                      <p:cNvPr id="5" name="Nesne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Unvan 1"/>
          <p:cNvSpPr>
            <a:spLocks noGrp="1"/>
          </p:cNvSpPr>
          <p:nvPr>
            <p:ph type="title"/>
          </p:nvPr>
        </p:nvSpPr>
        <p:spPr>
          <a:xfrm>
            <a:off x="347780" y="1044557"/>
            <a:ext cx="8639177" cy="726370"/>
          </a:xfrm>
        </p:spPr>
        <p:txBody>
          <a:bodyPr vert="horz"/>
          <a:lstStyle/>
          <a:p>
            <a:r>
              <a:rPr lang="tr-TR" sz="2400" dirty="0" smtClean="0"/>
              <a:t>İstanbul, Mardin’in en fazla göç aldığı ve verdiği İl.</a:t>
            </a:r>
            <a:br>
              <a:rPr lang="tr-TR" sz="2400" dirty="0" smtClean="0"/>
            </a:br>
            <a:r>
              <a:rPr lang="tr-TR" sz="1800" b="0" dirty="0" smtClean="0"/>
              <a:t>Mardin’in 2019 yılında İstanbul’a verdiği göç toplam göçün %18’ ini oluşturuyor.</a:t>
            </a:r>
            <a:r>
              <a:rPr lang="en-US" sz="2800" dirty="0" smtClean="0"/>
              <a:t/>
            </a:r>
            <a:br>
              <a:rPr lang="en-US" sz="2800" dirty="0" smtClean="0"/>
            </a:br>
            <a:endParaRPr lang="tr-TR" sz="1800" b="0" dirty="0"/>
          </a:p>
        </p:txBody>
      </p:sp>
      <p:sp>
        <p:nvSpPr>
          <p:cNvPr id="4" name="Slayt Numarası Yer Tutucusu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671AB6C-D4B8-4F11-8867-B5C2B23781FF}" type="slidenum">
              <a:rPr kumimoji="0" lang="tr-TR" sz="1400" b="0" i="0" u="none" strike="noStrike" kern="1200" cap="none" spc="0" normalizeH="0" baseline="0" noProof="0" smtClean="0">
                <a:ln>
                  <a:noFill/>
                </a:ln>
                <a:solidFill>
                  <a:srgbClr val="CBDDEB"/>
                </a:solidFill>
                <a:effectLst/>
                <a:uLnTx/>
                <a:uFillTx/>
                <a:latin typeface="Tahoma"/>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tr-TR" sz="1400" b="0" i="0" u="none" strike="noStrike" kern="1200" cap="none" spc="0" normalizeH="0" baseline="0" noProof="0" dirty="0">
              <a:ln>
                <a:noFill/>
              </a:ln>
              <a:solidFill>
                <a:srgbClr val="CBDDEB"/>
              </a:solidFill>
              <a:effectLst/>
              <a:uLnTx/>
              <a:uFillTx/>
              <a:latin typeface="Tahoma"/>
              <a:ea typeface="+mn-ea"/>
              <a:cs typeface="Arial" charset="0"/>
            </a:endParaRPr>
          </a:p>
        </p:txBody>
      </p:sp>
      <p:sp>
        <p:nvSpPr>
          <p:cNvPr id="6" name="Metin kutusu 5"/>
          <p:cNvSpPr txBox="1"/>
          <p:nvPr/>
        </p:nvSpPr>
        <p:spPr>
          <a:xfrm>
            <a:off x="4394" y="1877935"/>
            <a:ext cx="9139606" cy="338554"/>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noProof="0" dirty="0" smtClean="0">
                <a:ln>
                  <a:noFill/>
                </a:ln>
                <a:solidFill>
                  <a:srgbClr val="FFFFFF"/>
                </a:solidFill>
                <a:effectLst/>
                <a:uLnTx/>
                <a:uFillTx/>
                <a:latin typeface="Tahoma"/>
                <a:ea typeface="Tahoma" panose="020B0604030504040204" pitchFamily="34" charset="0"/>
                <a:cs typeface="Tahoma" panose="020B0604030504040204" pitchFamily="34" charset="0"/>
              </a:rPr>
              <a:t> Mardin’</a:t>
            </a:r>
            <a:r>
              <a:rPr kumimoji="0" lang="tr-TR" sz="1600" b="1" i="0" u="none" strike="noStrike" kern="1200" cap="none" spc="0" normalizeH="0" baseline="0" noProof="0" dirty="0" smtClean="0">
                <a:ln>
                  <a:noFill/>
                </a:ln>
                <a:solidFill>
                  <a:srgbClr val="FFFFFF"/>
                </a:solidFill>
                <a:effectLst/>
                <a:uLnTx/>
                <a:uFillTx/>
                <a:latin typeface="Tahoma"/>
                <a:ea typeface="Tahoma" panose="020B0604030504040204" pitchFamily="34" charset="0"/>
                <a:cs typeface="Tahoma" panose="020B0604030504040204" pitchFamily="34" charset="0"/>
              </a:rPr>
              <a:t>in diğer İllerden aldığı-verdiği göç, kişi, 2019</a:t>
            </a:r>
            <a:endParaRPr kumimoji="0" lang="tr-TR" sz="1600" b="1" i="0" u="none" strike="noStrike" kern="120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endParaRPr>
          </a:p>
        </p:txBody>
      </p:sp>
      <p:sp>
        <p:nvSpPr>
          <p:cNvPr id="7" name="Metin kutusu 6"/>
          <p:cNvSpPr txBox="1"/>
          <p:nvPr/>
        </p:nvSpPr>
        <p:spPr>
          <a:xfrm>
            <a:off x="9717" y="6554691"/>
            <a:ext cx="8940319" cy="276999"/>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a:solidFill>
                  <a:srgbClr val="000000"/>
                </a:solidFill>
                <a:ea typeface="Tahoma" panose="020B0604030504040204" pitchFamily="34" charset="0"/>
                <a:cs typeface="Tahoma" panose="020B0604030504040204" pitchFamily="34" charset="0"/>
              </a:rPr>
              <a:t>TÜİK, </a:t>
            </a:r>
            <a:r>
              <a:rPr lang="tr-TR" sz="1200" dirty="0" smtClean="0">
                <a:solidFill>
                  <a:srgbClr val="000000"/>
                </a:solidFill>
                <a:ea typeface="Tahoma" panose="020B0604030504040204" pitchFamily="34" charset="0"/>
                <a:cs typeface="Tahoma" panose="020B0604030504040204" pitchFamily="34" charset="0"/>
              </a:rPr>
              <a:t>Göç İstatistikleri</a:t>
            </a:r>
            <a:r>
              <a:rPr lang="tr-TR" sz="1200" dirty="0">
                <a:solidFill>
                  <a:srgbClr val="000000"/>
                </a:solidFill>
                <a:ea typeface="Tahoma" panose="020B0604030504040204" pitchFamily="34" charset="0"/>
                <a:cs typeface="Tahoma" panose="020B0604030504040204" pitchFamily="34" charset="0"/>
              </a:rPr>
              <a:t>, </a:t>
            </a:r>
            <a:r>
              <a:rPr kumimoji="0" lang="tr-TR" altLang="tr-TR" sz="1200" b="0" i="0" u="none" strike="noStrike" kern="1200" cap="none" spc="0" normalizeH="0" baseline="0" noProof="0" dirty="0">
                <a:ln>
                  <a:noFill/>
                </a:ln>
                <a:solidFill>
                  <a:srgbClr val="000000"/>
                </a:solidFill>
                <a:effectLst/>
                <a:uLnTx/>
                <a:uFillTx/>
                <a:latin typeface="Tahoma"/>
                <a:ea typeface="+mn-ea"/>
                <a:cs typeface="Arial"/>
              </a:rPr>
              <a:t>TEPAV </a:t>
            </a:r>
            <a:r>
              <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rPr>
              <a:t>görselleştirmesi</a:t>
            </a: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3" name="Dikdörtgen 1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258" name="Dikdörtgen 25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0" name="Dikdörtgen 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strike="noStrike" normalizeH="0" dirty="0" smtClean="0">
              <a:ln>
                <a:noFill/>
              </a:ln>
              <a:solidFill>
                <a:schemeClr val="tx1"/>
              </a:solidFill>
              <a:effectLst/>
            </a:endParaRPr>
          </a:p>
        </p:txBody>
      </p:sp>
      <p:sp>
        <p:nvSpPr>
          <p:cNvPr id="23" name="Dikdörtgen 2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strike="noStrike" normalizeH="0" dirty="0" smtClean="0">
              <a:ln>
                <a:noFill/>
              </a:ln>
              <a:solidFill>
                <a:schemeClr val="tx1"/>
              </a:solidFill>
              <a:effectLst/>
            </a:endParaRPr>
          </a:p>
        </p:txBody>
      </p:sp>
      <p:graphicFrame>
        <p:nvGraphicFramePr>
          <p:cNvPr id="14" name="Tablo 13"/>
          <p:cNvGraphicFramePr>
            <a:graphicFrameLocks noGrp="1"/>
          </p:cNvGraphicFramePr>
          <p:nvPr>
            <p:extLst>
              <p:ext uri="{D42A27DB-BD31-4B8C-83A1-F6EECF244321}">
                <p14:modId xmlns:p14="http://schemas.microsoft.com/office/powerpoint/2010/main" val="2825459189"/>
              </p:ext>
            </p:extLst>
          </p:nvPr>
        </p:nvGraphicFramePr>
        <p:xfrm>
          <a:off x="991046" y="3004322"/>
          <a:ext cx="3347843" cy="3080530"/>
        </p:xfrm>
        <a:graphic>
          <a:graphicData uri="http://schemas.openxmlformats.org/drawingml/2006/table">
            <a:tbl>
              <a:tblPr/>
              <a:tblGrid>
                <a:gridCol w="1946420">
                  <a:extLst>
                    <a:ext uri="{9D8B030D-6E8A-4147-A177-3AD203B41FA5}">
                      <a16:colId xmlns="" xmlns:a16="http://schemas.microsoft.com/office/drawing/2014/main" val="20004"/>
                    </a:ext>
                  </a:extLst>
                </a:gridCol>
                <a:gridCol w="1401423">
                  <a:extLst>
                    <a:ext uri="{9D8B030D-6E8A-4147-A177-3AD203B41FA5}">
                      <a16:colId xmlns="" xmlns:a16="http://schemas.microsoft.com/office/drawing/2014/main" val="20005"/>
                    </a:ext>
                  </a:extLst>
                </a:gridCol>
              </a:tblGrid>
              <a:tr h="308053">
                <a:tc>
                  <a:txBody>
                    <a:bodyPr/>
                    <a:lstStyle/>
                    <a:p>
                      <a:pPr algn="l" fontAlgn="ctr"/>
                      <a:r>
                        <a:rPr lang="tr-TR" sz="1400" b="1" i="0" u="none" strike="noStrike" dirty="0">
                          <a:solidFill>
                            <a:srgbClr val="FFFFFF"/>
                          </a:solidFill>
                          <a:effectLst/>
                          <a:latin typeface="Tahoma" panose="020B0604030504040204" pitchFamily="34" charset="0"/>
                        </a:rPr>
                        <a:t>İstanbul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4946</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Diyarbakır</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2134</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Şırnak</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1854</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İzmir</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1770</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4"/>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Urfa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1575</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5"/>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Adana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1296</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6"/>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Ankara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1277</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7"/>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Mersin</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993</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8"/>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Batman</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922</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9"/>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Gaziantep</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594</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10"/>
                  </a:ext>
                </a:extLst>
              </a:tr>
            </a:tbl>
          </a:graphicData>
        </a:graphic>
      </p:graphicFrame>
      <p:sp>
        <p:nvSpPr>
          <p:cNvPr id="24" name="Dikdörtgen 23"/>
          <p:cNvSpPr/>
          <p:nvPr/>
        </p:nvSpPr>
        <p:spPr>
          <a:xfrm>
            <a:off x="850060" y="2462431"/>
            <a:ext cx="3629816" cy="307777"/>
          </a:xfrm>
          <a:prstGeom prst="rect">
            <a:avLst/>
          </a:prstGeom>
        </p:spPr>
        <p:txBody>
          <a:bodyPr wrap="square">
            <a:spAutoFit/>
          </a:bodyPr>
          <a:lstStyle/>
          <a:p>
            <a:r>
              <a:rPr lang="tr-TR" sz="1400" b="1" dirty="0" smtClean="0">
                <a:solidFill>
                  <a:srgbClr val="14316C"/>
                </a:solidFill>
              </a:rPr>
              <a:t>Mardin’in </a:t>
            </a:r>
            <a:r>
              <a:rPr lang="tr-TR" sz="1400" b="1" dirty="0">
                <a:solidFill>
                  <a:srgbClr val="14316C"/>
                </a:solidFill>
              </a:rPr>
              <a:t>diğer İ</a:t>
            </a:r>
            <a:r>
              <a:rPr lang="tr-TR" sz="1400" b="1" dirty="0" smtClean="0">
                <a:solidFill>
                  <a:srgbClr val="14316C"/>
                </a:solidFill>
              </a:rPr>
              <a:t>llerden aldığı göç, kişi</a:t>
            </a:r>
            <a:endParaRPr lang="tr-TR" sz="1400" b="1" dirty="0">
              <a:solidFill>
                <a:srgbClr val="14316C"/>
              </a:solidFill>
            </a:endParaRPr>
          </a:p>
        </p:txBody>
      </p:sp>
      <p:sp>
        <p:nvSpPr>
          <p:cNvPr id="25" name="Dikdörtgen 24"/>
          <p:cNvSpPr/>
          <p:nvPr/>
        </p:nvSpPr>
        <p:spPr>
          <a:xfrm>
            <a:off x="5297694" y="2473717"/>
            <a:ext cx="3652342" cy="307777"/>
          </a:xfrm>
          <a:prstGeom prst="rect">
            <a:avLst/>
          </a:prstGeom>
        </p:spPr>
        <p:txBody>
          <a:bodyPr wrap="square">
            <a:spAutoFit/>
          </a:bodyPr>
          <a:lstStyle/>
          <a:p>
            <a:pPr>
              <a:spcBef>
                <a:spcPct val="0"/>
              </a:spcBef>
            </a:pPr>
            <a:r>
              <a:rPr lang="tr-TR" altLang="en-US" sz="1400" b="1" dirty="0" smtClean="0">
                <a:solidFill>
                  <a:srgbClr val="C00000"/>
                </a:solidFill>
              </a:rPr>
              <a:t>Mardin’in </a:t>
            </a:r>
            <a:r>
              <a:rPr lang="tr-TR" altLang="en-US" sz="1400" b="1" dirty="0">
                <a:solidFill>
                  <a:srgbClr val="C00000"/>
                </a:solidFill>
              </a:rPr>
              <a:t>diğer İ</a:t>
            </a:r>
            <a:r>
              <a:rPr lang="tr-TR" altLang="en-US" sz="1400" b="1" dirty="0" smtClean="0">
                <a:solidFill>
                  <a:srgbClr val="C00000"/>
                </a:solidFill>
              </a:rPr>
              <a:t>llere verdiği göç, kişi</a:t>
            </a:r>
            <a:endParaRPr lang="tr-TR" altLang="en-US" sz="1400" b="1" dirty="0">
              <a:solidFill>
                <a:srgbClr val="C00000"/>
              </a:solidFill>
            </a:endParaRPr>
          </a:p>
        </p:txBody>
      </p:sp>
      <p:graphicFrame>
        <p:nvGraphicFramePr>
          <p:cNvPr id="19" name="Tablo 18"/>
          <p:cNvGraphicFramePr>
            <a:graphicFrameLocks noGrp="1"/>
          </p:cNvGraphicFramePr>
          <p:nvPr>
            <p:extLst>
              <p:ext uri="{D42A27DB-BD31-4B8C-83A1-F6EECF244321}">
                <p14:modId xmlns:p14="http://schemas.microsoft.com/office/powerpoint/2010/main" val="1726002803"/>
              </p:ext>
            </p:extLst>
          </p:nvPr>
        </p:nvGraphicFramePr>
        <p:xfrm>
          <a:off x="5297694" y="2999773"/>
          <a:ext cx="3561716" cy="3080530"/>
        </p:xfrm>
        <a:graphic>
          <a:graphicData uri="http://schemas.openxmlformats.org/drawingml/2006/table">
            <a:tbl>
              <a:tblPr/>
              <a:tblGrid>
                <a:gridCol w="1971207">
                  <a:extLst>
                    <a:ext uri="{9D8B030D-6E8A-4147-A177-3AD203B41FA5}">
                      <a16:colId xmlns="" xmlns:a16="http://schemas.microsoft.com/office/drawing/2014/main" val="20004"/>
                    </a:ext>
                  </a:extLst>
                </a:gridCol>
                <a:gridCol w="1590509">
                  <a:extLst>
                    <a:ext uri="{9D8B030D-6E8A-4147-A177-3AD203B41FA5}">
                      <a16:colId xmlns="" xmlns:a16="http://schemas.microsoft.com/office/drawing/2014/main" val="20005"/>
                    </a:ext>
                  </a:extLst>
                </a:gridCol>
              </a:tblGrid>
              <a:tr h="308053">
                <a:tc>
                  <a:txBody>
                    <a:bodyPr/>
                    <a:lstStyle/>
                    <a:p>
                      <a:pPr algn="l" fontAlgn="ctr"/>
                      <a:r>
                        <a:rPr lang="tr-TR" sz="1400" b="1" i="0" u="none" strike="noStrike" dirty="0">
                          <a:solidFill>
                            <a:srgbClr val="FFFFFF"/>
                          </a:solidFill>
                          <a:effectLst/>
                          <a:latin typeface="Tahoma" panose="020B0604030504040204" pitchFamily="34" charset="0"/>
                        </a:rPr>
                        <a:t>İstanbul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7274</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İzmir</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2995</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Diyarbakır</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2269</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Ankara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1387</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4"/>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Antalya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1336</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5"/>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Mersin</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1309</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6"/>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Urfa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1208</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7"/>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Batman</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1065</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8"/>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Adana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1063</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9"/>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Bursa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r" fontAlgn="b"/>
                      <a:r>
                        <a:rPr lang="tr-TR" sz="1400" b="1" i="0" u="none" strike="noStrike" dirty="0" smtClean="0">
                          <a:solidFill>
                            <a:srgbClr val="000000"/>
                          </a:solidFill>
                          <a:effectLst/>
                          <a:latin typeface="Tahoma" panose="020B0604030504040204" pitchFamily="34" charset="0"/>
                        </a:rPr>
                        <a:t>878</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10"/>
                  </a:ext>
                </a:extLst>
              </a:tr>
            </a:tbl>
          </a:graphicData>
        </a:graphic>
      </p:graphicFrame>
      <p:cxnSp>
        <p:nvCxnSpPr>
          <p:cNvPr id="20" name="Düz Bağlayıcı 19"/>
          <p:cNvCxnSpPr/>
          <p:nvPr/>
        </p:nvCxnSpPr>
        <p:spPr bwMode="auto">
          <a:xfrm>
            <a:off x="4806980" y="2988198"/>
            <a:ext cx="0" cy="3060000"/>
          </a:xfrm>
          <a:prstGeom prst="line">
            <a:avLst/>
          </a:prstGeom>
          <a:solidFill>
            <a:schemeClr val="accent1"/>
          </a:solidFill>
          <a:ln w="9525" cap="flat" cmpd="sng" algn="ctr">
            <a:solidFill>
              <a:schemeClr val="tx1"/>
            </a:solidFill>
            <a:prstDash val="dash"/>
            <a:round/>
            <a:headEnd type="none" w="med" len="med"/>
            <a:tailEnd type="none" w="med" len="med"/>
          </a:ln>
          <a:effectLst/>
        </p:spPr>
      </p:cxnSp>
      <p:graphicFrame>
        <p:nvGraphicFramePr>
          <p:cNvPr id="21" name="Tablo 20"/>
          <p:cNvGraphicFramePr>
            <a:graphicFrameLocks noGrp="1"/>
          </p:cNvGraphicFramePr>
          <p:nvPr>
            <p:extLst>
              <p:ext uri="{D42A27DB-BD31-4B8C-83A1-F6EECF244321}">
                <p14:modId xmlns:p14="http://schemas.microsoft.com/office/powerpoint/2010/main" val="1678708599"/>
              </p:ext>
            </p:extLst>
          </p:nvPr>
        </p:nvGraphicFramePr>
        <p:xfrm>
          <a:off x="525595" y="3001702"/>
          <a:ext cx="324465" cy="3080530"/>
        </p:xfrm>
        <a:graphic>
          <a:graphicData uri="http://schemas.openxmlformats.org/drawingml/2006/table">
            <a:tbl>
              <a:tblPr/>
              <a:tblGrid>
                <a:gridCol w="324465">
                  <a:extLst>
                    <a:ext uri="{9D8B030D-6E8A-4147-A177-3AD203B41FA5}">
                      <a16:colId xmlns="" xmlns:a16="http://schemas.microsoft.com/office/drawing/2014/main" val="20004"/>
                    </a:ext>
                  </a:extLst>
                </a:gridCol>
              </a:tblGrid>
              <a:tr h="308053">
                <a:tc>
                  <a:txBody>
                    <a:bodyPr/>
                    <a:lstStyle/>
                    <a:p>
                      <a:pPr algn="r" fontAlgn="ctr"/>
                      <a:r>
                        <a:rPr lang="tr-TR" sz="1400" b="1" i="0" u="none" strike="noStrike" dirty="0" smtClean="0">
                          <a:solidFill>
                            <a:srgbClr val="FFFFFF"/>
                          </a:solidFill>
                          <a:effectLst/>
                          <a:latin typeface="Tahoma" panose="020B0604030504040204" pitchFamily="34" charset="0"/>
                        </a:rPr>
                        <a:t>1</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1"/>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2</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2"/>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3</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3"/>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4</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4"/>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5</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5"/>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6</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6"/>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7</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7"/>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8</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8"/>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9</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9"/>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10</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509952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ext uri="{D42A27DB-BD31-4B8C-83A1-F6EECF244321}">
                <p14:modId xmlns:p14="http://schemas.microsoft.com/office/powerpoint/2010/main" val="1141181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2893" name="think-cell Slide" r:id="rId4" imgW="444" imgH="446" progId="TCLayout.ActiveDocument.1">
                  <p:embed/>
                </p:oleObj>
              </mc:Choice>
              <mc:Fallback>
                <p:oleObj name="think-cell Slide" r:id="rId4" imgW="444" imgH="446" progId="TCLayout.ActiveDocument.1">
                  <p:embed/>
                  <p:pic>
                    <p:nvPicPr>
                      <p:cNvPr id="5" name="Nesne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layt Numarası Yer Tutucusu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CBDDEB"/>
                </a:solidFill>
                <a:effectLst/>
                <a:uLnTx/>
                <a:uFillTx/>
                <a:latin typeface="Tahoma"/>
                <a:ea typeface="+mn-ea"/>
                <a:cs typeface="Arial" charset="0"/>
              </a:rPr>
              <a:t>Slayt </a:t>
            </a:r>
            <a:fld id="{4671AB6C-D4B8-4F11-8867-B5C2B23781FF}" type="slidenum">
              <a:rPr kumimoji="0" lang="tr-TR" sz="1400" b="0" i="0" u="none" strike="noStrike" kern="1200" cap="none" spc="0" normalizeH="0" baseline="0" noProof="0" smtClean="0">
                <a:ln>
                  <a:noFill/>
                </a:ln>
                <a:solidFill>
                  <a:srgbClr val="CBDDEB"/>
                </a:solidFill>
                <a:effectLst/>
                <a:uLnTx/>
                <a:uFillTx/>
                <a:latin typeface="Tahoma"/>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tr-TR" sz="1400" b="0" i="0" u="none" strike="noStrike" kern="1200" cap="none" spc="0" normalizeH="0" baseline="0" noProof="0" dirty="0">
              <a:ln>
                <a:noFill/>
              </a:ln>
              <a:solidFill>
                <a:srgbClr val="CBDDEB"/>
              </a:solidFill>
              <a:effectLst/>
              <a:uLnTx/>
              <a:uFillTx/>
              <a:latin typeface="Tahoma"/>
              <a:ea typeface="+mn-ea"/>
              <a:cs typeface="Arial" charset="0"/>
            </a:endParaRPr>
          </a:p>
        </p:txBody>
      </p:sp>
      <p:sp>
        <p:nvSpPr>
          <p:cNvPr id="6" name="Metin kutusu 5"/>
          <p:cNvSpPr txBox="1"/>
          <p:nvPr/>
        </p:nvSpPr>
        <p:spPr>
          <a:xfrm>
            <a:off x="4394" y="1865530"/>
            <a:ext cx="9139606" cy="338554"/>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smtClean="0">
                <a:solidFill>
                  <a:srgbClr val="FFFFFF"/>
                </a:solidFill>
                <a:latin typeface="Tahoma"/>
                <a:ea typeface="Tahoma" panose="020B0604030504040204" pitchFamily="34" charset="0"/>
                <a:cs typeface="Tahoma" panose="020B0604030504040204" pitchFamily="34" charset="0"/>
              </a:rPr>
              <a:t>Mardin’in</a:t>
            </a:r>
            <a:r>
              <a:rPr lang="tr-TR" sz="1600" b="1" noProof="0" dirty="0" smtClean="0">
                <a:solidFill>
                  <a:srgbClr val="FFFFFF"/>
                </a:solidFill>
                <a:latin typeface="Tahoma"/>
                <a:ea typeface="Tahoma" panose="020B0604030504040204" pitchFamily="34" charset="0"/>
                <a:cs typeface="Tahoma" panose="020B0604030504040204" pitchFamily="34" charset="0"/>
              </a:rPr>
              <a:t> ve seçili İllerin y</a:t>
            </a:r>
            <a:r>
              <a:rPr kumimoji="0" lang="tr-TR" sz="1600" b="1" i="0" u="none" strike="noStrike" kern="1200" cap="none" spc="0" normalizeH="0" baseline="0" noProof="0" dirty="0" smtClean="0">
                <a:ln>
                  <a:noFill/>
                </a:ln>
                <a:solidFill>
                  <a:srgbClr val="FFFFFF"/>
                </a:solidFill>
                <a:effectLst/>
                <a:uLnTx/>
                <a:uFillTx/>
                <a:latin typeface="Tahoma"/>
                <a:ea typeface="Tahoma" panose="020B0604030504040204" pitchFamily="34" charset="0"/>
                <a:cs typeface="Tahoma" panose="020B0604030504040204" pitchFamily="34" charset="0"/>
              </a:rPr>
              <a:t>ıllık GSYH ve kişi başı GSYH </a:t>
            </a:r>
            <a:r>
              <a:rPr lang="tr-TR" sz="1600" b="1" noProof="0" dirty="0" smtClean="0">
                <a:solidFill>
                  <a:srgbClr val="FFFFFF"/>
                </a:solidFill>
                <a:latin typeface="Tahoma"/>
                <a:ea typeface="Tahoma" panose="020B0604030504040204" pitchFamily="34" charset="0"/>
                <a:cs typeface="Tahoma" panose="020B0604030504040204" pitchFamily="34" charset="0"/>
              </a:rPr>
              <a:t>değerleri</a:t>
            </a:r>
            <a:r>
              <a:rPr kumimoji="0" lang="tr-TR" sz="1600" b="1" i="0" u="none" strike="noStrike" kern="1200" cap="none" spc="0" normalizeH="0" baseline="0" noProof="0" dirty="0" smtClean="0">
                <a:ln>
                  <a:noFill/>
                </a:ln>
                <a:solidFill>
                  <a:srgbClr val="FFFFFF"/>
                </a:solidFill>
                <a:effectLst/>
                <a:uLnTx/>
                <a:uFillTx/>
                <a:latin typeface="Tahoma"/>
                <a:ea typeface="Tahoma" panose="020B0604030504040204" pitchFamily="34" charset="0"/>
                <a:cs typeface="Tahoma" panose="020B0604030504040204" pitchFamily="34" charset="0"/>
              </a:rPr>
              <a:t>, 2004-2019</a:t>
            </a:r>
            <a:endParaRPr kumimoji="0" lang="tr-TR" sz="1600" b="1" i="0" u="none" strike="noStrike" kern="120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endParaRP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3" name="Dikdörtgen 1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0" name="Dikdörtgen 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9" name="Dikdörtgen 18"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271" name="Dikdörtgen 270"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83" name="Dikdörtgen 8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85" name="Dikdörtgen 84"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64" name="Dikdörtgen 163"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320" name="Dikdörtgen 31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365" name="Dikdörtgen 364"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106" name="Dikdörtgen 105"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strike="noStrike" normalizeH="0" dirty="0" smtClean="0">
              <a:ln>
                <a:noFill/>
              </a:ln>
              <a:solidFill>
                <a:schemeClr val="tx1"/>
              </a:solidFill>
              <a:effectLst/>
            </a:endParaRPr>
          </a:p>
        </p:txBody>
      </p:sp>
      <p:sp>
        <p:nvSpPr>
          <p:cNvPr id="178" name="Dikdörtgen 17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strike="noStrike" normalizeH="0" dirty="0" smtClean="0">
              <a:ln>
                <a:noFill/>
              </a:ln>
              <a:solidFill>
                <a:schemeClr val="tx1"/>
              </a:solidFill>
              <a:effectLst/>
            </a:endParaRPr>
          </a:p>
        </p:txBody>
      </p:sp>
      <p:sp>
        <p:nvSpPr>
          <p:cNvPr id="298" name="Dikdörtgen 29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strike="noStrike" normalizeH="0" dirty="0" smtClean="0">
              <a:ln>
                <a:noFill/>
              </a:ln>
              <a:solidFill>
                <a:schemeClr val="tx1"/>
              </a:solidFill>
              <a:effectLst/>
            </a:endParaRPr>
          </a:p>
        </p:txBody>
      </p:sp>
      <p:sp>
        <p:nvSpPr>
          <p:cNvPr id="428" name="Dikdörtgen 42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strike="noStrike" normalizeH="0" dirty="0" smtClean="0">
              <a:ln>
                <a:noFill/>
              </a:ln>
              <a:solidFill>
                <a:schemeClr val="tx1"/>
              </a:solidFill>
              <a:effectLst/>
            </a:endParaRPr>
          </a:p>
        </p:txBody>
      </p:sp>
      <p:sp>
        <p:nvSpPr>
          <p:cNvPr id="14" name="Dikdörtgen 13"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strike="noStrike" normalizeH="0" dirty="0" smtClean="0">
              <a:ln>
                <a:noFill/>
              </a:ln>
              <a:solidFill>
                <a:schemeClr val="tx1"/>
              </a:solidFill>
              <a:effectLst/>
            </a:endParaRPr>
          </a:p>
        </p:txBody>
      </p:sp>
      <p:sp>
        <p:nvSpPr>
          <p:cNvPr id="15" name="Dikdörtgen 14"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strike="noStrike" normalizeH="0" dirty="0" smtClean="0">
              <a:ln>
                <a:noFill/>
              </a:ln>
              <a:solidFill>
                <a:schemeClr val="tx1"/>
              </a:solidFill>
              <a:effectLst/>
            </a:endParaRPr>
          </a:p>
        </p:txBody>
      </p:sp>
      <p:sp>
        <p:nvSpPr>
          <p:cNvPr id="28" name="Dikdörtgen 2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strike="noStrike" normalizeH="0" dirty="0" smtClean="0">
              <a:ln>
                <a:noFill/>
              </a:ln>
              <a:solidFill>
                <a:schemeClr val="tx1"/>
              </a:solidFill>
              <a:effectLst/>
            </a:endParaRPr>
          </a:p>
        </p:txBody>
      </p:sp>
      <p:sp>
        <p:nvSpPr>
          <p:cNvPr id="34" name="Dikdörtgen 33"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strike="noStrike" normalizeH="0" dirty="0" smtClean="0">
              <a:ln>
                <a:noFill/>
              </a:ln>
              <a:solidFill>
                <a:schemeClr val="tx1"/>
              </a:solidFill>
              <a:effectLst/>
            </a:endParaRPr>
          </a:p>
        </p:txBody>
      </p:sp>
      <p:sp>
        <p:nvSpPr>
          <p:cNvPr id="195" name="Unvan 1"/>
          <p:cNvSpPr txBox="1">
            <a:spLocks/>
          </p:cNvSpPr>
          <p:nvPr/>
        </p:nvSpPr>
        <p:spPr bwMode="auto">
          <a:xfrm>
            <a:off x="352424" y="763929"/>
            <a:ext cx="8597612" cy="9606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r>
              <a:rPr lang="tr-TR" sz="2000" kern="0" dirty="0" smtClean="0"/>
              <a:t>2004 yılında Mardin’in GSYH’si 2.4 milyar TL iken bu rakam 2019 yılında 24 milyar TL oldu.</a:t>
            </a:r>
            <a:r>
              <a:rPr lang="en-US" sz="2800" kern="0" dirty="0" smtClean="0"/>
              <a:t/>
            </a:r>
            <a:br>
              <a:rPr lang="en-US" sz="2800" kern="0" dirty="0" smtClean="0"/>
            </a:br>
            <a:r>
              <a:rPr lang="tr-TR" sz="1800" b="0" kern="0" dirty="0" smtClean="0"/>
              <a:t>Dicle Bölgesi’nde Mardin, hem toplam hem de kişi başı milli gelirde ilk sırada.</a:t>
            </a:r>
            <a:endParaRPr lang="tr-TR" sz="1800" b="0" kern="0" dirty="0"/>
          </a:p>
        </p:txBody>
      </p:sp>
      <p:sp>
        <p:nvSpPr>
          <p:cNvPr id="196" name="Metin kutusu 195"/>
          <p:cNvSpPr txBox="1"/>
          <p:nvPr/>
        </p:nvSpPr>
        <p:spPr>
          <a:xfrm>
            <a:off x="9717" y="6554691"/>
            <a:ext cx="8940319" cy="276999"/>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a:solidFill>
                  <a:srgbClr val="000000"/>
                </a:solidFill>
                <a:ea typeface="Tahoma" panose="020B0604030504040204" pitchFamily="34" charset="0"/>
                <a:cs typeface="Tahoma" panose="020B0604030504040204" pitchFamily="34" charset="0"/>
              </a:rPr>
              <a:t>TÜİK, </a:t>
            </a:r>
            <a:r>
              <a:rPr lang="tr-TR" sz="1200" dirty="0" smtClean="0">
                <a:solidFill>
                  <a:srgbClr val="000000"/>
                </a:solidFill>
                <a:ea typeface="Tahoma" panose="020B0604030504040204" pitchFamily="34" charset="0"/>
                <a:cs typeface="Tahoma" panose="020B0604030504040204" pitchFamily="34" charset="0"/>
              </a:rPr>
              <a:t>Bölgesel Hesaplar, </a:t>
            </a:r>
            <a:r>
              <a:rPr kumimoji="0" lang="tr-TR" altLang="tr-TR" sz="1200" b="0" i="0" u="none" strike="noStrike" kern="1200" cap="none" spc="0" normalizeH="0" baseline="0" noProof="0" dirty="0">
                <a:ln>
                  <a:noFill/>
                </a:ln>
                <a:solidFill>
                  <a:srgbClr val="000000"/>
                </a:solidFill>
                <a:effectLst/>
                <a:uLnTx/>
                <a:uFillTx/>
                <a:latin typeface="Tahoma"/>
                <a:ea typeface="+mn-ea"/>
                <a:cs typeface="Arial"/>
              </a:rPr>
              <a:t>TEPAV </a:t>
            </a:r>
            <a:r>
              <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rPr>
              <a:t>görselleştirmesi</a:t>
            </a:r>
          </a:p>
        </p:txBody>
      </p:sp>
      <p:sp>
        <p:nvSpPr>
          <p:cNvPr id="21" name="Dikdörtgen 20"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strike="noStrike" normalizeH="0" dirty="0" smtClean="0">
              <a:ln>
                <a:noFill/>
              </a:ln>
              <a:solidFill>
                <a:schemeClr val="tx1"/>
              </a:solidFill>
              <a:effectLst/>
            </a:endParaRPr>
          </a:p>
        </p:txBody>
      </p:sp>
      <p:sp>
        <p:nvSpPr>
          <p:cNvPr id="7" name="Metin kutusu 6"/>
          <p:cNvSpPr txBox="1"/>
          <p:nvPr/>
        </p:nvSpPr>
        <p:spPr>
          <a:xfrm>
            <a:off x="1507524" y="2291999"/>
            <a:ext cx="2327877" cy="338554"/>
          </a:xfrm>
          <a:prstGeom prst="rect">
            <a:avLst/>
          </a:prstGeom>
          <a:noFill/>
        </p:spPr>
        <p:txBody>
          <a:bodyPr wrap="square" rtlCol="0">
            <a:spAutoFit/>
          </a:bodyPr>
          <a:lstStyle/>
          <a:p>
            <a:r>
              <a:rPr lang="tr-TR" sz="1600" b="1" i="1" dirty="0" smtClean="0">
                <a:solidFill>
                  <a:schemeClr val="bg2">
                    <a:lumMod val="75000"/>
                  </a:schemeClr>
                </a:solidFill>
              </a:rPr>
              <a:t>GSYH, bin TL</a:t>
            </a:r>
            <a:endParaRPr lang="tr-TR" sz="1600" b="1" i="1" dirty="0">
              <a:solidFill>
                <a:schemeClr val="bg2">
                  <a:lumMod val="75000"/>
                </a:schemeClr>
              </a:solidFill>
            </a:endParaRPr>
          </a:p>
        </p:txBody>
      </p:sp>
      <p:sp>
        <p:nvSpPr>
          <p:cNvPr id="89" name="Metin kutusu 88"/>
          <p:cNvSpPr txBox="1"/>
          <p:nvPr/>
        </p:nvSpPr>
        <p:spPr>
          <a:xfrm>
            <a:off x="5500300" y="2292415"/>
            <a:ext cx="2844800" cy="338138"/>
          </a:xfrm>
          <a:prstGeom prst="rect">
            <a:avLst/>
          </a:prstGeom>
          <a:noFill/>
        </p:spPr>
        <p:txBody>
          <a:bodyPr wrap="square" rtlCol="0">
            <a:spAutoFit/>
          </a:bodyPr>
          <a:lstStyle/>
          <a:p>
            <a:r>
              <a:rPr lang="tr-TR" sz="1600" b="1" i="1" dirty="0" smtClean="0">
                <a:solidFill>
                  <a:schemeClr val="bg2">
                    <a:lumMod val="75000"/>
                  </a:schemeClr>
                </a:solidFill>
              </a:rPr>
              <a:t>Kişi başı GSYH, TL</a:t>
            </a:r>
            <a:endParaRPr lang="tr-TR" sz="1600" b="1" i="1" dirty="0">
              <a:solidFill>
                <a:schemeClr val="bg2">
                  <a:lumMod val="75000"/>
                </a:schemeClr>
              </a:solidFill>
            </a:endParaRPr>
          </a:p>
        </p:txBody>
      </p:sp>
      <p:cxnSp>
        <p:nvCxnSpPr>
          <p:cNvPr id="95" name="Düz Bağlayıcı 94"/>
          <p:cNvCxnSpPr/>
          <p:nvPr/>
        </p:nvCxnSpPr>
        <p:spPr bwMode="auto">
          <a:xfrm>
            <a:off x="4543771" y="2745302"/>
            <a:ext cx="0" cy="3600000"/>
          </a:xfrm>
          <a:prstGeom prst="line">
            <a:avLst/>
          </a:prstGeom>
          <a:solidFill>
            <a:schemeClr val="accent1"/>
          </a:solidFill>
          <a:ln w="9525" cap="flat" cmpd="sng" algn="ctr">
            <a:solidFill>
              <a:schemeClr val="tx1"/>
            </a:solidFill>
            <a:prstDash val="dash"/>
            <a:round/>
            <a:headEnd type="none" w="med" len="med"/>
            <a:tailEnd type="none" w="med" len="med"/>
          </a:ln>
          <a:effectLst/>
        </p:spPr>
      </p:cxnSp>
      <p:graphicFrame>
        <p:nvGraphicFramePr>
          <p:cNvPr id="53" name="Grafik 52"/>
          <p:cNvGraphicFramePr>
            <a:graphicFrameLocks/>
          </p:cNvGraphicFramePr>
          <p:nvPr>
            <p:extLst>
              <p:ext uri="{D42A27DB-BD31-4B8C-83A1-F6EECF244321}">
                <p14:modId xmlns:p14="http://schemas.microsoft.com/office/powerpoint/2010/main" val="3762754613"/>
              </p:ext>
            </p:extLst>
          </p:nvPr>
        </p:nvGraphicFramePr>
        <p:xfrm>
          <a:off x="408245" y="2648909"/>
          <a:ext cx="3830124" cy="369639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5" name="Grafik 54"/>
          <p:cNvGraphicFramePr>
            <a:graphicFrameLocks/>
          </p:cNvGraphicFramePr>
          <p:nvPr>
            <p:extLst>
              <p:ext uri="{D42A27DB-BD31-4B8C-83A1-F6EECF244321}">
                <p14:modId xmlns:p14="http://schemas.microsoft.com/office/powerpoint/2010/main" val="3974149293"/>
              </p:ext>
            </p:extLst>
          </p:nvPr>
        </p:nvGraphicFramePr>
        <p:xfrm>
          <a:off x="4651230" y="2745302"/>
          <a:ext cx="4196208" cy="346373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71662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8</a:t>
            </a:fld>
            <a:endParaRPr lang="en-GB" dirty="0"/>
          </a:p>
        </p:txBody>
      </p:sp>
      <p:sp>
        <p:nvSpPr>
          <p:cNvPr id="5" name="Unvan 1"/>
          <p:cNvSpPr txBox="1">
            <a:spLocks noGrp="1"/>
          </p:cNvSpPr>
          <p:nvPr>
            <p:ph type="title"/>
          </p:nvPr>
        </p:nvSpPr>
        <p:spPr bwMode="auto">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r>
              <a:rPr lang="tr-TR" sz="1800" kern="0" dirty="0" smtClean="0"/>
              <a:t>Dicle Bölgesi’nde ‘bir önceki aya’ ve ‘bir önceki ayın Aralık ayına göre’ </a:t>
            </a:r>
            <a:r>
              <a:rPr lang="tr-TR" sz="1800" dirty="0" smtClean="0"/>
              <a:t>fiyat </a:t>
            </a:r>
            <a:r>
              <a:rPr lang="tr-TR" sz="1800" kern="0" dirty="0" smtClean="0"/>
              <a:t>değişim oranı TR oranlarının üstünde iken, ‘bir önceki yılın aynı ayına’ ve ‘12 aylık ortalamalara göre’ ise TR oranlarının altındadır.</a:t>
            </a:r>
            <a:endParaRPr lang="tr-TR" sz="1800" b="0" kern="0" dirty="0"/>
          </a:p>
        </p:txBody>
      </p:sp>
      <p:graphicFrame>
        <p:nvGraphicFramePr>
          <p:cNvPr id="6" name="Grafik 5"/>
          <p:cNvGraphicFramePr>
            <a:graphicFrameLocks/>
          </p:cNvGraphicFramePr>
          <p:nvPr>
            <p:extLst>
              <p:ext uri="{D42A27DB-BD31-4B8C-83A1-F6EECF244321}">
                <p14:modId xmlns:p14="http://schemas.microsoft.com/office/powerpoint/2010/main" val="4130040777"/>
              </p:ext>
            </p:extLst>
          </p:nvPr>
        </p:nvGraphicFramePr>
        <p:xfrm>
          <a:off x="474563" y="2199190"/>
          <a:ext cx="8310622" cy="4120587"/>
        </p:xfrm>
        <a:graphic>
          <a:graphicData uri="http://schemas.openxmlformats.org/drawingml/2006/chart">
            <c:chart xmlns:c="http://schemas.openxmlformats.org/drawingml/2006/chart" xmlns:r="http://schemas.openxmlformats.org/officeDocument/2006/relationships" r:id="rId2"/>
          </a:graphicData>
        </a:graphic>
      </p:graphicFrame>
      <p:sp>
        <p:nvSpPr>
          <p:cNvPr id="7" name="Metin kutusu 6"/>
          <p:cNvSpPr txBox="1"/>
          <p:nvPr/>
        </p:nvSpPr>
        <p:spPr>
          <a:xfrm>
            <a:off x="4394" y="1696253"/>
            <a:ext cx="9139606" cy="338554"/>
          </a:xfrm>
          <a:prstGeom prst="rect">
            <a:avLst/>
          </a:prstGeom>
          <a:solidFill>
            <a:srgbClr val="002060"/>
          </a:solidFill>
        </p:spPr>
        <p:txBody>
          <a:bodyPr wrap="square" rtlCol="0">
            <a:spAutoFit/>
          </a:bodyPr>
          <a:lstStyle/>
          <a:p>
            <a:pPr lvl="0" algn="ctr">
              <a:defRPr/>
            </a:pPr>
            <a:r>
              <a:rPr lang="tr-TR" sz="1600" b="1" dirty="0">
                <a:solidFill>
                  <a:srgbClr val="FFFFFF"/>
                </a:solidFill>
                <a:latin typeface="Tahoma"/>
                <a:ea typeface="Tahoma" panose="020B0604030504040204" pitchFamily="34" charset="0"/>
                <a:cs typeface="Tahoma" panose="020B0604030504040204" pitchFamily="34" charset="0"/>
              </a:rPr>
              <a:t>T</a:t>
            </a:r>
            <a:r>
              <a:rPr lang="tr-TR" sz="1600" b="1" dirty="0" smtClean="0">
                <a:solidFill>
                  <a:srgbClr val="FFFFFF"/>
                </a:solidFill>
                <a:ea typeface="Tahoma" panose="020B0604030504040204" pitchFamily="34" charset="0"/>
                <a:cs typeface="Tahoma" panose="020B0604030504040204" pitchFamily="34" charset="0"/>
              </a:rPr>
              <a:t>üketici </a:t>
            </a:r>
            <a:r>
              <a:rPr lang="tr-TR" sz="1600" b="1" dirty="0">
                <a:solidFill>
                  <a:srgbClr val="FFFFFF"/>
                </a:solidFill>
                <a:ea typeface="Tahoma" panose="020B0604030504040204" pitchFamily="34" charset="0"/>
                <a:cs typeface="Tahoma" panose="020B0604030504040204" pitchFamily="34" charset="0"/>
              </a:rPr>
              <a:t>fiyat endeksi ve değişim oranları, </a:t>
            </a:r>
            <a:r>
              <a:rPr lang="tr-TR" sz="1600" b="1" dirty="0" smtClean="0">
                <a:solidFill>
                  <a:srgbClr val="FFFFFF"/>
                </a:solidFill>
                <a:ea typeface="Tahoma" panose="020B0604030504040204" pitchFamily="34" charset="0"/>
                <a:cs typeface="Tahoma" panose="020B0604030504040204" pitchFamily="34" charset="0"/>
              </a:rPr>
              <a:t>TR ve Mardin, Mart 21</a:t>
            </a:r>
            <a:r>
              <a:rPr lang="tr-TR" sz="1600" b="1" dirty="0">
                <a:solidFill>
                  <a:srgbClr val="FFFFFF"/>
                </a:solidFill>
                <a:ea typeface="Tahoma" panose="020B0604030504040204" pitchFamily="34" charset="0"/>
                <a:cs typeface="Tahoma" panose="020B0604030504040204" pitchFamily="34" charset="0"/>
              </a:rPr>
              <a:t>, [2003=100]</a:t>
            </a:r>
            <a:endParaRPr kumimoji="0" lang="tr-TR" sz="1600" b="1" i="0" u="none" strike="noStrike" kern="120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endParaRPr>
          </a:p>
        </p:txBody>
      </p:sp>
      <p:sp>
        <p:nvSpPr>
          <p:cNvPr id="8" name="Metin kutusu 7"/>
          <p:cNvSpPr txBox="1"/>
          <p:nvPr/>
        </p:nvSpPr>
        <p:spPr>
          <a:xfrm>
            <a:off x="9717" y="6554691"/>
            <a:ext cx="8940319" cy="276999"/>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a:solidFill>
                  <a:srgbClr val="000000"/>
                </a:solidFill>
                <a:ea typeface="Tahoma" panose="020B0604030504040204" pitchFamily="34" charset="0"/>
                <a:cs typeface="Tahoma" panose="020B0604030504040204" pitchFamily="34" charset="0"/>
              </a:rPr>
              <a:t>TÜİK, </a:t>
            </a:r>
            <a:r>
              <a:rPr lang="tr-TR" sz="1200" dirty="0" smtClean="0">
                <a:solidFill>
                  <a:srgbClr val="000000"/>
                </a:solidFill>
                <a:ea typeface="Tahoma" panose="020B0604030504040204" pitchFamily="34" charset="0"/>
                <a:cs typeface="Tahoma" panose="020B0604030504040204" pitchFamily="34" charset="0"/>
              </a:rPr>
              <a:t>Enflasyon Verileri</a:t>
            </a:r>
            <a:endPar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endParaRPr>
          </a:p>
        </p:txBody>
      </p:sp>
    </p:spTree>
    <p:extLst>
      <p:ext uri="{BB962C8B-B14F-4D97-AF65-F5344CB8AC3E}">
        <p14:creationId xmlns:p14="http://schemas.microsoft.com/office/powerpoint/2010/main" val="2659188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ext uri="{D42A27DB-BD31-4B8C-83A1-F6EECF244321}">
                <p14:modId xmlns:p14="http://schemas.microsoft.com/office/powerpoint/2010/main" val="3451420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6671" name="think-cell Slide" r:id="rId5" imgW="444" imgH="446" progId="TCLayout.ActiveDocument.1">
                  <p:embed/>
                </p:oleObj>
              </mc:Choice>
              <mc:Fallback>
                <p:oleObj name="think-cell Slide" r:id="rId5" imgW="444" imgH="446" progId="TCLayout.ActiveDocument.1">
                  <p:embed/>
                  <p:pic>
                    <p:nvPicPr>
                      <p:cNvPr id="5" name="Nesne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ayt Numarası Yer Tutucusu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CBDDEB"/>
                </a:solidFill>
                <a:effectLst/>
                <a:uLnTx/>
                <a:uFillTx/>
                <a:latin typeface="Tahoma"/>
                <a:ea typeface="+mn-ea"/>
                <a:cs typeface="Arial" charset="0"/>
              </a:rPr>
              <a:t>Slayt </a:t>
            </a:r>
            <a:fld id="{4671AB6C-D4B8-4F11-8867-B5C2B23781FF}" type="slidenum">
              <a:rPr kumimoji="0" lang="tr-TR" sz="1400" b="0" i="0" u="none" strike="noStrike" kern="1200" cap="none" spc="0" normalizeH="0" baseline="0" noProof="0" smtClean="0">
                <a:ln>
                  <a:noFill/>
                </a:ln>
                <a:solidFill>
                  <a:srgbClr val="CBDDEB"/>
                </a:solidFill>
                <a:effectLst/>
                <a:uLnTx/>
                <a:uFillTx/>
                <a:latin typeface="Tahoma"/>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tr-TR" sz="1400" b="0" i="0" u="none" strike="noStrike" kern="1200" cap="none" spc="0" normalizeH="0" baseline="0" noProof="0" dirty="0">
              <a:ln>
                <a:noFill/>
              </a:ln>
              <a:solidFill>
                <a:srgbClr val="CBDDEB"/>
              </a:solidFill>
              <a:effectLst/>
              <a:uLnTx/>
              <a:uFillTx/>
              <a:latin typeface="Tahoma"/>
              <a:ea typeface="+mn-ea"/>
              <a:cs typeface="Arial" charset="0"/>
            </a:endParaRPr>
          </a:p>
        </p:txBody>
      </p:sp>
      <p:sp>
        <p:nvSpPr>
          <p:cNvPr id="6" name="Metin kutusu 5"/>
          <p:cNvSpPr txBox="1"/>
          <p:nvPr/>
        </p:nvSpPr>
        <p:spPr>
          <a:xfrm>
            <a:off x="175432" y="1379750"/>
            <a:ext cx="9139606" cy="276999"/>
          </a:xfrm>
          <a:prstGeom prst="rect">
            <a:avLst/>
          </a:prstGeom>
          <a:solidFill>
            <a:srgbClr val="002060"/>
          </a:solidFill>
        </p:spPr>
        <p:txBody>
          <a:bodyPr wrap="square" rtlCol="0">
            <a:spAutoFit/>
          </a:bodyPr>
          <a:lstStyle/>
          <a:p>
            <a:pPr lvl="0" algn="ctr">
              <a:defRPr/>
            </a:pPr>
            <a:r>
              <a:rPr lang="tr-TR" sz="1200" b="1" dirty="0">
                <a:solidFill>
                  <a:srgbClr val="FFFFFF"/>
                </a:solidFill>
                <a:ea typeface="Tahoma" panose="020B0604030504040204" pitchFamily="34" charset="0"/>
                <a:cs typeface="Tahoma" panose="020B0604030504040204" pitchFamily="34" charset="0"/>
              </a:rPr>
              <a:t>Mardin’in ve seçili İllerin </a:t>
            </a:r>
            <a:r>
              <a:rPr lang="tr-TR" sz="1200" b="1" dirty="0" smtClean="0">
                <a:solidFill>
                  <a:srgbClr val="FFFFFF"/>
                </a:solidFill>
                <a:ea typeface="Tahoma" panose="020B0604030504040204" pitchFamily="34" charset="0"/>
                <a:cs typeface="Tahoma" panose="020B0604030504040204" pitchFamily="34" charset="0"/>
              </a:rPr>
              <a:t>İhracat-İthalât hacimleri, bin </a:t>
            </a:r>
            <a:r>
              <a:rPr lang="tr-TR" sz="1200" b="1" dirty="0">
                <a:solidFill>
                  <a:srgbClr val="FFFFFF"/>
                </a:solidFill>
                <a:ea typeface="Tahoma" panose="020B0604030504040204" pitchFamily="34" charset="0"/>
                <a:cs typeface="Tahoma" panose="020B0604030504040204" pitchFamily="34" charset="0"/>
              </a:rPr>
              <a:t>dolar</a:t>
            </a:r>
            <a:r>
              <a:rPr lang="tr-TR" sz="1200" b="1" dirty="0" smtClean="0">
                <a:solidFill>
                  <a:srgbClr val="FFFFFF"/>
                </a:solidFill>
                <a:ea typeface="Tahoma" panose="020B0604030504040204" pitchFamily="34" charset="0"/>
                <a:cs typeface="Tahoma" panose="020B0604030504040204" pitchFamily="34" charset="0"/>
              </a:rPr>
              <a:t>, yıllık, 2013-2020</a:t>
            </a:r>
            <a:endParaRPr lang="tr-TR" sz="1200" b="1" dirty="0">
              <a:solidFill>
                <a:srgbClr val="FFFFFF"/>
              </a:solidFill>
              <a:ea typeface="Tahoma" panose="020B0604030504040204" pitchFamily="34" charset="0"/>
              <a:cs typeface="Tahoma" panose="020B0604030504040204" pitchFamily="34" charset="0"/>
            </a:endParaRP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400" b="0" i="0" u="none" strike="noStrike" kern="1200" cap="none" spc="0" normalizeH="0" baseline="0" noProof="0" dirty="0">
              <a:ln>
                <a:noFill/>
              </a:ln>
              <a:solidFill>
                <a:srgbClr val="000000"/>
              </a:solidFill>
              <a:effectLst/>
              <a:uLnTx/>
              <a:uFillTx/>
              <a:latin typeface="Tahoma"/>
              <a:ea typeface="+mn-ea"/>
              <a:cs typeface="Aria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a:ln>
                <a:noFill/>
              </a:ln>
              <a:solidFill>
                <a:srgbClr val="000000"/>
              </a:solidFill>
              <a:effectLst/>
              <a:uLnTx/>
              <a:uFillTx/>
              <a:latin typeface="Tahoma"/>
              <a:ea typeface="+mn-ea"/>
              <a:cs typeface="Aria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a:ln>
                <a:noFill/>
              </a:ln>
              <a:solidFill>
                <a:srgbClr val="000000"/>
              </a:solidFill>
              <a:effectLst/>
              <a:uLnTx/>
              <a:uFillTx/>
              <a:latin typeface="Tahoma"/>
              <a:ea typeface="+mn-ea"/>
              <a:cs typeface="Arial"/>
            </a:endParaRPr>
          </a:p>
        </p:txBody>
      </p:sp>
      <p:sp>
        <p:nvSpPr>
          <p:cNvPr id="93" name="Metin kutusu 92"/>
          <p:cNvSpPr txBox="1"/>
          <p:nvPr/>
        </p:nvSpPr>
        <p:spPr>
          <a:xfrm>
            <a:off x="-31368" y="6581774"/>
            <a:ext cx="7898635" cy="276225"/>
          </a:xfrm>
          <a:prstGeom prst="rect">
            <a:avLst/>
          </a:prstGeom>
          <a:noFill/>
        </p:spPr>
        <p:txBody>
          <a:bodyPr wrap="square" rtlCol="0">
            <a:spAutoFit/>
          </a:bodyPr>
          <a:lstStyle/>
          <a:p>
            <a:pPr lvl="0">
              <a:defRPr/>
            </a:pPr>
            <a:r>
              <a:rPr kumimoji="0" lang="tr-TR" sz="12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Kaynak: </a:t>
            </a:r>
            <a:r>
              <a:rPr lang="tr-TR" sz="1200" dirty="0" smtClean="0">
                <a:solidFill>
                  <a:srgbClr val="000000"/>
                </a:solidFill>
                <a:ea typeface="Tahoma" panose="020B0604030504040204" pitchFamily="34" charset="0"/>
                <a:cs typeface="Tahoma" panose="020B0604030504040204" pitchFamily="34" charset="0"/>
              </a:rPr>
              <a:t>TÜİK, TEPAV hesaplamaları</a:t>
            </a:r>
            <a:endParaRPr kumimoji="0" lang="tr-TR" altLang="tr-TR" sz="1200" b="0" i="0" u="none" strike="noStrike" kern="1200" cap="none" spc="0" normalizeH="0" baseline="0" noProof="0" dirty="0" smtClean="0">
              <a:ln>
                <a:noFill/>
              </a:ln>
              <a:solidFill>
                <a:srgbClr val="000000"/>
              </a:solidFill>
              <a:effectLst/>
              <a:uLnTx/>
              <a:uFillTx/>
              <a:latin typeface="Tahoma"/>
              <a:ea typeface="+mn-ea"/>
              <a:cs typeface="Arial"/>
            </a:endParaRPr>
          </a:p>
        </p:txBody>
      </p:sp>
      <p:sp>
        <p:nvSpPr>
          <p:cNvPr id="8" name="Dikdörtgen 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a:ln>
                <a:noFill/>
              </a:ln>
              <a:solidFill>
                <a:srgbClr val="000000"/>
              </a:solidFill>
              <a:effectLst/>
              <a:uLnTx/>
              <a:uFillTx/>
              <a:latin typeface="Tahoma"/>
              <a:ea typeface="+mn-ea"/>
              <a:cs typeface="Arial"/>
            </a:endParaRPr>
          </a:p>
        </p:txBody>
      </p:sp>
      <p:sp>
        <p:nvSpPr>
          <p:cNvPr id="12" name="Dikdörtgen 11"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600" b="0" i="0" u="none" strike="noStrike" kern="1200" cap="none" spc="0" normalizeH="0" baseline="0" noProof="0" dirty="0">
              <a:ln>
                <a:noFill/>
              </a:ln>
              <a:solidFill>
                <a:srgbClr val="000000"/>
              </a:solidFill>
              <a:effectLst/>
              <a:uLnTx/>
              <a:uFillTx/>
              <a:latin typeface="Tahoma"/>
              <a:ea typeface="+mn-ea"/>
              <a:cs typeface="Arial"/>
            </a:endParaRPr>
          </a:p>
        </p:txBody>
      </p:sp>
      <p:sp>
        <p:nvSpPr>
          <p:cNvPr id="33" name="Unvan 1"/>
          <p:cNvSpPr txBox="1">
            <a:spLocks/>
          </p:cNvSpPr>
          <p:nvPr/>
        </p:nvSpPr>
        <p:spPr bwMode="auto">
          <a:xfrm>
            <a:off x="399936" y="1272911"/>
            <a:ext cx="8690598" cy="4497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endParaRPr lang="en-US" sz="1400" kern="0" dirty="0">
              <a:solidFill>
                <a:srgbClr val="FF0000"/>
              </a:solidFill>
            </a:endParaRPr>
          </a:p>
        </p:txBody>
      </p:sp>
      <p:sp>
        <p:nvSpPr>
          <p:cNvPr id="9" name="Dikdörtgen 8"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strike="noStrike" normalizeH="0" dirty="0" smtClean="0">
              <a:ln>
                <a:noFill/>
              </a:ln>
              <a:solidFill>
                <a:schemeClr val="tx1"/>
              </a:solidFill>
              <a:effectLst/>
            </a:endParaRPr>
          </a:p>
        </p:txBody>
      </p:sp>
      <p:sp>
        <p:nvSpPr>
          <p:cNvPr id="177" name="Unvan 1"/>
          <p:cNvSpPr>
            <a:spLocks noGrp="1"/>
          </p:cNvSpPr>
          <p:nvPr>
            <p:ph type="title"/>
          </p:nvPr>
        </p:nvSpPr>
        <p:spPr>
          <a:xfrm>
            <a:off x="217873" y="786282"/>
            <a:ext cx="8597612" cy="486629"/>
          </a:xfrm>
        </p:spPr>
        <p:txBody>
          <a:bodyPr vert="horz"/>
          <a:lstStyle/>
          <a:p>
            <a:r>
              <a:rPr lang="tr-TR" sz="2000" dirty="0" smtClean="0"/>
              <a:t>Mardin, Dicle Bölgesi’nde en yüksek dış ticaret hacmine sahip.</a:t>
            </a:r>
            <a:br>
              <a:rPr lang="tr-TR" sz="2000" dirty="0" smtClean="0"/>
            </a:br>
            <a:r>
              <a:rPr lang="tr-TR" sz="1800" b="0" dirty="0" smtClean="0"/>
              <a:t>Mardin, dış ticarette rekabet gücünü artırabilir.</a:t>
            </a:r>
            <a:endParaRPr lang="tr-TR" sz="1800" b="0" dirty="0"/>
          </a:p>
        </p:txBody>
      </p:sp>
      <p:sp>
        <p:nvSpPr>
          <p:cNvPr id="250" name="Metin kutusu 249"/>
          <p:cNvSpPr txBox="1"/>
          <p:nvPr/>
        </p:nvSpPr>
        <p:spPr>
          <a:xfrm>
            <a:off x="2489934" y="1656750"/>
            <a:ext cx="1800225" cy="276225"/>
          </a:xfrm>
          <a:prstGeom prst="rect">
            <a:avLst/>
          </a:prstGeom>
          <a:noFill/>
        </p:spPr>
        <p:txBody>
          <a:bodyPr wrap="square" rtlCol="0">
            <a:spAutoFit/>
          </a:bodyPr>
          <a:lstStyle/>
          <a:p>
            <a:pPr algn="r"/>
            <a:r>
              <a:rPr lang="tr-TR" sz="1200" b="1" dirty="0" smtClean="0">
                <a:solidFill>
                  <a:schemeClr val="bg2">
                    <a:lumMod val="75000"/>
                  </a:schemeClr>
                </a:solidFill>
              </a:rPr>
              <a:t>Mardin</a:t>
            </a:r>
            <a:endParaRPr lang="tr-TR" sz="1200" b="1" dirty="0">
              <a:solidFill>
                <a:schemeClr val="bg2">
                  <a:lumMod val="75000"/>
                </a:schemeClr>
              </a:solidFill>
            </a:endParaRPr>
          </a:p>
        </p:txBody>
      </p:sp>
      <p:sp>
        <p:nvSpPr>
          <p:cNvPr id="282" name="Metin kutusu 281"/>
          <p:cNvSpPr txBox="1"/>
          <p:nvPr/>
        </p:nvSpPr>
        <p:spPr>
          <a:xfrm>
            <a:off x="2489935" y="4013957"/>
            <a:ext cx="1800225" cy="277813"/>
          </a:xfrm>
          <a:prstGeom prst="rect">
            <a:avLst/>
          </a:prstGeom>
          <a:noFill/>
        </p:spPr>
        <p:txBody>
          <a:bodyPr wrap="square" rtlCol="0">
            <a:spAutoFit/>
          </a:bodyPr>
          <a:lstStyle/>
          <a:p>
            <a:pPr algn="r"/>
            <a:r>
              <a:rPr lang="tr-TR" sz="1200" b="1" dirty="0" smtClean="0">
                <a:solidFill>
                  <a:schemeClr val="bg2">
                    <a:lumMod val="75000"/>
                  </a:schemeClr>
                </a:solidFill>
              </a:rPr>
              <a:t>Siirt</a:t>
            </a:r>
            <a:endParaRPr lang="tr-TR" sz="1200" b="1" dirty="0">
              <a:solidFill>
                <a:schemeClr val="bg2">
                  <a:lumMod val="75000"/>
                </a:schemeClr>
              </a:solidFill>
            </a:endParaRPr>
          </a:p>
        </p:txBody>
      </p:sp>
      <p:sp>
        <p:nvSpPr>
          <p:cNvPr id="392" name="Metin kutusu 391"/>
          <p:cNvSpPr txBox="1"/>
          <p:nvPr/>
        </p:nvSpPr>
        <p:spPr>
          <a:xfrm>
            <a:off x="7212009" y="1656749"/>
            <a:ext cx="1800225" cy="276225"/>
          </a:xfrm>
          <a:prstGeom prst="rect">
            <a:avLst/>
          </a:prstGeom>
          <a:noFill/>
        </p:spPr>
        <p:txBody>
          <a:bodyPr wrap="square" rtlCol="0">
            <a:spAutoFit/>
          </a:bodyPr>
          <a:lstStyle/>
          <a:p>
            <a:pPr algn="r"/>
            <a:r>
              <a:rPr lang="tr-TR" sz="1200" b="1" dirty="0" smtClean="0">
                <a:solidFill>
                  <a:schemeClr val="bg2">
                    <a:lumMod val="75000"/>
                  </a:schemeClr>
                </a:solidFill>
              </a:rPr>
              <a:t>Batman</a:t>
            </a:r>
            <a:endParaRPr lang="tr-TR" sz="1200" b="1" dirty="0">
              <a:solidFill>
                <a:schemeClr val="bg2">
                  <a:lumMod val="75000"/>
                </a:schemeClr>
              </a:solidFill>
            </a:endParaRPr>
          </a:p>
        </p:txBody>
      </p:sp>
      <p:sp>
        <p:nvSpPr>
          <p:cNvPr id="396" name="Metin kutusu 395"/>
          <p:cNvSpPr txBox="1"/>
          <p:nvPr/>
        </p:nvSpPr>
        <p:spPr>
          <a:xfrm>
            <a:off x="7212010" y="4078100"/>
            <a:ext cx="1800225" cy="277813"/>
          </a:xfrm>
          <a:prstGeom prst="rect">
            <a:avLst/>
          </a:prstGeom>
          <a:noFill/>
        </p:spPr>
        <p:txBody>
          <a:bodyPr wrap="square" rtlCol="0">
            <a:spAutoFit/>
          </a:bodyPr>
          <a:lstStyle/>
          <a:p>
            <a:pPr algn="r"/>
            <a:r>
              <a:rPr lang="tr-TR" sz="1200" b="1" dirty="0" smtClean="0">
                <a:solidFill>
                  <a:schemeClr val="bg2">
                    <a:lumMod val="75000"/>
                  </a:schemeClr>
                </a:solidFill>
              </a:rPr>
              <a:t>Şırnak</a:t>
            </a:r>
            <a:endParaRPr lang="tr-TR" sz="1200" b="1" dirty="0">
              <a:solidFill>
                <a:schemeClr val="bg2">
                  <a:lumMod val="75000"/>
                </a:schemeClr>
              </a:solidFill>
            </a:endParaRPr>
          </a:p>
        </p:txBody>
      </p:sp>
      <p:cxnSp>
        <p:nvCxnSpPr>
          <p:cNvPr id="514" name="Düz Bağlayıcı 513"/>
          <p:cNvCxnSpPr/>
          <p:nvPr/>
        </p:nvCxnSpPr>
        <p:spPr bwMode="auto">
          <a:xfrm>
            <a:off x="4529631" y="1794863"/>
            <a:ext cx="0" cy="4716000"/>
          </a:xfrm>
          <a:prstGeom prst="line">
            <a:avLst/>
          </a:prstGeom>
          <a:solidFill>
            <a:schemeClr val="accent1"/>
          </a:solidFill>
          <a:ln w="9525" cap="flat" cmpd="sng" algn="ctr">
            <a:solidFill>
              <a:schemeClr val="tx1"/>
            </a:solidFill>
            <a:prstDash val="dash"/>
            <a:round/>
            <a:headEnd type="none" w="med" len="med"/>
            <a:tailEnd type="none" w="med" len="med"/>
          </a:ln>
          <a:effectLst/>
        </p:spPr>
      </p:cxnSp>
      <p:graphicFrame>
        <p:nvGraphicFramePr>
          <p:cNvPr id="43" name="Grafik 42"/>
          <p:cNvGraphicFramePr>
            <a:graphicFrameLocks/>
          </p:cNvGraphicFramePr>
          <p:nvPr>
            <p:extLst>
              <p:ext uri="{D42A27DB-BD31-4B8C-83A1-F6EECF244321}">
                <p14:modId xmlns:p14="http://schemas.microsoft.com/office/powerpoint/2010/main" val="864555172"/>
              </p:ext>
            </p:extLst>
          </p:nvPr>
        </p:nvGraphicFramePr>
        <p:xfrm>
          <a:off x="217874" y="1858212"/>
          <a:ext cx="3909283" cy="22198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4" name="Grafik 43"/>
          <p:cNvGraphicFramePr>
            <a:graphicFrameLocks/>
          </p:cNvGraphicFramePr>
          <p:nvPr>
            <p:extLst>
              <p:ext uri="{D42A27DB-BD31-4B8C-83A1-F6EECF244321}">
                <p14:modId xmlns:p14="http://schemas.microsoft.com/office/powerpoint/2010/main" val="1160425730"/>
              </p:ext>
            </p:extLst>
          </p:nvPr>
        </p:nvGraphicFramePr>
        <p:xfrm>
          <a:off x="457199" y="4285451"/>
          <a:ext cx="3608174" cy="20766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5" name="Grafik 44"/>
          <p:cNvGraphicFramePr>
            <a:graphicFrameLocks/>
          </p:cNvGraphicFramePr>
          <p:nvPr>
            <p:extLst>
              <p:ext uri="{D42A27DB-BD31-4B8C-83A1-F6EECF244321}">
                <p14:modId xmlns:p14="http://schemas.microsoft.com/office/powerpoint/2010/main" val="2234673871"/>
              </p:ext>
            </p:extLst>
          </p:nvPr>
        </p:nvGraphicFramePr>
        <p:xfrm>
          <a:off x="4806778" y="1973198"/>
          <a:ext cx="3929449" cy="210490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6" name="Grafik 45"/>
          <p:cNvGraphicFramePr>
            <a:graphicFrameLocks/>
          </p:cNvGraphicFramePr>
          <p:nvPr>
            <p:extLst>
              <p:ext uri="{D42A27DB-BD31-4B8C-83A1-F6EECF244321}">
                <p14:modId xmlns:p14="http://schemas.microsoft.com/office/powerpoint/2010/main" val="585586032"/>
              </p:ext>
            </p:extLst>
          </p:nvPr>
        </p:nvGraphicFramePr>
        <p:xfrm>
          <a:off x="4819134" y="4596714"/>
          <a:ext cx="3950633" cy="1839386"/>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9671754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088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9&quot;&gt;&lt;elem m_fUsage=&quot;2.60674610483087398904E+00&quot;&gt;&lt;m_msothmcolidx val=&quot;0&quot;/&gt;&lt;m_rgb r=&quot;EC&quot; g=&quot;A4&quot; b=&quot;0D&quot;/&gt;&lt;/elem&gt;&lt;elem m_fUsage=&quot;2.38921405932996311350E+00&quot;&gt;&lt;m_msothmcolidx val=&quot;0&quot;/&gt;&lt;m_rgb r=&quot;00&quot; g=&quot;20&quot; b=&quot;60&quot;/&gt;&lt;/elem&gt;&lt;elem m_fUsage=&quot;2.21545125769904105439E+00&quot;&gt;&lt;m_msothmcolidx val=&quot;0&quot;/&gt;&lt;m_rgb r=&quot;A8&quot; g=&quot;00&quot; b=&quot;00&quot;/&gt;&lt;/elem&gt;&lt;elem m_fUsage=&quot;1.70999999999999996447E+00&quot;&gt;&lt;m_msothmcolidx val=&quot;0&quot;/&gt;&lt;m_rgb r=&quot;4B&quot; g=&quot;6A&quot; b=&quot;80&quot;/&gt;&lt;/elem&gt;&lt;elem m_fUsage=&quot;4.78296900000000135833E-01&quot;&gt;&lt;m_msothmcolidx val=&quot;0&quot;/&gt;&lt;m_rgb r=&quot;00&quot; g=&quot;74&quot; b=&quot;34&quot;/&gt;&lt;/elem&gt;&lt;elem m_fUsage=&quot;2.60714247727884262940E-01&quot;&gt;&lt;m_msothmcolidx val=&quot;0&quot;/&gt;&lt;m_rgb r=&quot;C0&quot; g=&quot;00&quot; b=&quot;00&quot;/&gt;&lt;/elem&gt;&lt;elem m_fUsage=&quot;6.46108188922667886489E-02&quot;&gt;&lt;m_msothmcolidx val=&quot;0&quot;/&gt;&lt;m_rgb r=&quot;FF&quot; g=&quot;C0&quot; b=&quot;00&quot;/&gt;&lt;/elem&gt;&lt;elem m_fUsage=&quot;5.81497370030401097840E-02&quot;&gt;&lt;m_msothmcolidx val=&quot;0&quot;/&gt;&lt;m_rgb r=&quot;87&quot; g=&quot;B9&quot; b=&quot;F6&quot;/&gt;&lt;/elem&gt;&lt;elem m_fUsage=&quot;3.43368382029251573151E-02&quot;&gt;&lt;m_msothmcolidx val=&quot;0&quot;/&gt;&lt;m_rgb r=&quot;A4&quot; g=&quot;00&quot; b=&quot;0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V7EGF_8KCp0EFLndHLBCR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qGXZ49DgHgFvbpYIDcOs_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JS0foucX5XmOyOXJzUHVk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7HnQ6K.vk.OaSJ.ky3y7n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3UiX8PIFuETxq8Rp8QOT4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uLwhb5WSua3CcAZoEYdxH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DZJYHxGZOgKa.Z85UZIYS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Y0D7FMBi7CAlhaKOQIse5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VftQiQuGT_SdagNT5tpzz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x1Y.uVraybF2g3dx24_42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pcpW6HTCnv3TFN4wPLIq_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_X1KV5_wR3GLeNGKX0JS9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lB8Pa8T6JH9_3f7JnUwVZ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F6vXvRJkLSsAv2AIEBOIx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RtBJ2UaFiMUvCZenTB96o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JS0cD4DcQjiFcC6VRlZ7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IrIFnEhejYKILk2N9WL38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U6FlcJx7l62QGnOW4_a4P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AVb2JOk2RqJ.Qg9ZvB1F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M4TA2ZqThnMVC3WSN6DYz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RPJd4GzuvxOrAQ8GvM.H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gVkQMmoUBUqUafpuzU6UL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qud0pkNKuCh93W9h9qCzg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kScqobYF3bhSEPFVQfUEq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976XcS7U3bf5pMl9djqqt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S4dfBzCmgMBSwp6qzaJHd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R6Rm.FABzahuEZPShHc1P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_Swv5EJnwyGZikUfZm_2Y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SN0fpBJS5RG_RGY4WvcKj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1FlScz3Nqiioj_GIKP5D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jvWBW1bq2Cenl0Rr5rca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cuHyOPrFjjbYv6KokPky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7bhGmh9JbBBC8OlLbz.uh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5TmaMf.Nz8d1yLm0vJYfh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9yTNrtHF_rA4yllXns6IQ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W.arfx.YVItfVb40ih7__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VjIfj2sqRkyIejVLmXL3q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KAW5I7951bqAyHubgRhgK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Ki7QW7jS3wc5620F952ZD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sY4p.KhGABK0JdHYM3ROl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cuHyOPrFjjbYv6KokPky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_Swv5EJnwyGZikUfZm_2Y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SN0fpBJS5RG_RGY4WvcKj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P35xOyRlS7m9sI_ZJMttt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c1o0mitmQkuAjzunfWqfU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c1o0mitmQkuAjzunfWqfUg"/>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Arial"/>
      </a:majorFont>
      <a:minorFont>
        <a:latin typeface="Tahoma"/>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2696</TotalTime>
  <Words>1779</Words>
  <Application>Microsoft Office PowerPoint</Application>
  <PresentationFormat>Ekran Gösterisi (4:3)</PresentationFormat>
  <Paragraphs>566</Paragraphs>
  <Slides>23</Slides>
  <Notes>8</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23</vt:i4>
      </vt:variant>
    </vt:vector>
  </HeadingPairs>
  <TitlesOfParts>
    <vt:vector size="25" baseType="lpstr">
      <vt:lpstr>Default Design</vt:lpstr>
      <vt:lpstr>think-cell Slide</vt:lpstr>
      <vt:lpstr>PowerPoint Sunusu</vt:lpstr>
      <vt:lpstr>PowerPoint Sunusu</vt:lpstr>
      <vt:lpstr>PowerPoint Sunusu</vt:lpstr>
      <vt:lpstr>PowerPoint Sunusu</vt:lpstr>
      <vt:lpstr>Mardin’in toplam nüfusu 2020 yılında 855 bin. Toplam nüfus 13 yılda Türkiye ortalamasının altında arttı.</vt:lpstr>
      <vt:lpstr>İstanbul, Mardin’in en fazla göç aldığı ve verdiği İl. Mardin’in 2019 yılında İstanbul’a verdiği göç toplam göçün %18’ ini oluşturuyor. </vt:lpstr>
      <vt:lpstr>PowerPoint Sunusu</vt:lpstr>
      <vt:lpstr>Dicle Bölgesi’nde ‘bir önceki aya’ ve ‘bir önceki ayın Aralık ayına göre’ fiyat değişim oranı TR oranlarının üstünde iken, ‘bir önceki yılın aynı ayına’ ve ‘12 aylık ortalamalara göre’ ise TR oranlarının altındadır.</vt:lpstr>
      <vt:lpstr>Mardin, Dicle Bölgesi’nde en yüksek dış ticaret hacmine sahip. Mardin, dış ticarette rekabet gücünü artırabilir.</vt:lpstr>
      <vt:lpstr>Mardin’de sektörel kredilerde en fazla pay metal ve işlenmiş madene ait.</vt:lpstr>
      <vt:lpstr>Mardin’de çiftçi sayısında azalma var.</vt:lpstr>
      <vt:lpstr>İşsizlik ödeneğine başvuru sayısı CoVid-19 etkisiyle Nisan 2020’de en yüksek seviyesini görse de Şubat 2021’de 628 kişidir.</vt:lpstr>
      <vt:lpstr>Mardin, 2020’de yatırımlardan ve teşviklerden daha çok faydalandı.</vt:lpstr>
      <vt:lpstr>PowerPoint Sunusu</vt:lpstr>
      <vt:lpstr>Mardin, hizmetler ağırlıklı bir iktisadî sektörel yapıda. Mardin’de tarım sektörü sanayinin üstünde bir katma değere sahip.</vt:lpstr>
      <vt:lpstr>Mardin, Dicle Bölgesi’nde en fazla tarım alanına sahip İl. Mardin, sebze ve meyve üretiminde de en fazla alan kullanan İl.</vt:lpstr>
      <vt:lpstr>Mardin’de girişim sayısı artış eğilimi sergiliyor. Mardin, teşebbüs kapasitesi yüksek bir İl. </vt:lpstr>
      <vt:lpstr>Mardin’de KOBİ sayısı sürekli artmıştır. Mardin, işletme sayısı artan bir İl. </vt:lpstr>
      <vt:lpstr>Mardin’de 2008 yılı itibariyle eğitim seviyesi yükselmiş. 2019’da eğitim açısından ortaokul ve dengi meslek okulu ön planda.</vt:lpstr>
      <vt:lpstr>Mardin’de  hastane yatak sayısı artış eğilimde. Mardin’de 2018’de yatak sayısı TR toplamının %0.62’si seviyesinde. Bin kişi başına düşen hekim sayısı ise TR ortalamasının yarısı civarında.</vt:lpstr>
      <vt:lpstr>2020 yılında Mardin’deki turizm belgeli konaklama tesislerine geliş sayısı 82 bin oldu. İlçe bazında ise Artuklu ve Midyat İlçeleri ilk sıralarda.</vt:lpstr>
      <vt:lpstr>PowerPoint Sunusu</vt:lpstr>
      <vt:lpstr>Mardin, adeta açık hava müzesi gibi olup UNESCO Dünya Miras Listesi’ne teklif edilen bir şehirdir.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AsusZ143</dc:creator>
  <cp:lastModifiedBy>m.behzat</cp:lastModifiedBy>
  <cp:revision>236</cp:revision>
  <dcterms:created xsi:type="dcterms:W3CDTF">2021-02-27T09:07:15Z</dcterms:created>
  <dcterms:modified xsi:type="dcterms:W3CDTF">2021-05-16T08:56:15Z</dcterms:modified>
</cp:coreProperties>
</file>